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Times New Roman" charset="1" panose="02030502070405020303"/>
      <p:regular r:id="rId36"/>
    </p:embeddedFont>
    <p:embeddedFont>
      <p:font typeface="Times New Roman Bold" charset="1" panose="02030802070405020303"/>
      <p:regular r:id="rId37"/>
    </p:embeddedFont>
    <p:embeddedFont>
      <p:font typeface="Canva Sans Bold" charset="1" panose="020B0803030501040103"/>
      <p:regular r:id="rId38"/>
    </p:embeddedFont>
    <p:embeddedFont>
      <p:font typeface="Canva Sans" charset="1" panose="020B0503030501040103"/>
      <p:regular r:id="rId39"/>
    </p:embeddedFont>
    <p:embeddedFont>
      <p:font typeface="Arimo Bold" charset="1" panose="020B0704020202020204"/>
      <p:regular r:id="rId40"/>
    </p:embeddedFont>
    <p:embeddedFont>
      <p:font typeface="Arimo" charset="1" panose="020B0604020202020204"/>
      <p:regular r:id="rId41"/>
    </p:embeddedFont>
    <p:embeddedFont>
      <p:font typeface="DM Sans Bold"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739990" y="2623844"/>
            <a:ext cx="11698010" cy="3502660"/>
          </a:xfrm>
          <a:prstGeom prst="rect">
            <a:avLst/>
          </a:prstGeom>
        </p:spPr>
        <p:txBody>
          <a:bodyPr anchor="t" rtlCol="false" tIns="0" lIns="0" bIns="0" rIns="0">
            <a:spAutoFit/>
          </a:bodyPr>
          <a:lstStyle/>
          <a:p>
            <a:pPr algn="ctr">
              <a:lnSpc>
                <a:spcPts val="8720"/>
              </a:lnSpc>
            </a:pPr>
            <a:r>
              <a:rPr lang="en-US" sz="8000" spc="128">
                <a:solidFill>
                  <a:srgbClr val="000000"/>
                </a:solidFill>
                <a:latin typeface="Times New Roman"/>
                <a:ea typeface="Times New Roman"/>
                <a:cs typeface="Times New Roman"/>
                <a:sym typeface="Times New Roman"/>
              </a:rPr>
              <a:t>  </a:t>
            </a:r>
            <a:r>
              <a:rPr lang="en-US" b="true" sz="8000" spc="128">
                <a:solidFill>
                  <a:srgbClr val="000000"/>
                </a:solidFill>
                <a:latin typeface="Times New Roman Bold"/>
                <a:ea typeface="Times New Roman Bold"/>
                <a:cs typeface="Times New Roman Bold"/>
                <a:sym typeface="Times New Roman Bold"/>
              </a:rPr>
              <a:t>FACE RECOGNITION </a:t>
            </a:r>
          </a:p>
          <a:p>
            <a:pPr algn="ctr">
              <a:lnSpc>
                <a:spcPts val="8720"/>
              </a:lnSpc>
            </a:pPr>
            <a:r>
              <a:rPr lang="en-US" b="true" sz="8000" spc="128">
                <a:solidFill>
                  <a:srgbClr val="000000"/>
                </a:solidFill>
                <a:latin typeface="Times New Roman Bold"/>
                <a:ea typeface="Times New Roman Bold"/>
                <a:cs typeface="Times New Roman Bold"/>
                <a:sym typeface="Times New Roman Bold"/>
              </a:rPr>
              <a:t>ATTENDANCE</a:t>
            </a:r>
          </a:p>
          <a:p>
            <a:pPr algn="ctr">
              <a:lnSpc>
                <a:spcPts val="8720"/>
              </a:lnSpc>
            </a:pPr>
            <a:r>
              <a:rPr lang="en-US" b="true" sz="8000" spc="128">
                <a:solidFill>
                  <a:srgbClr val="000000"/>
                </a:solidFill>
                <a:latin typeface="Times New Roman Bold"/>
                <a:ea typeface="Times New Roman Bold"/>
                <a:cs typeface="Times New Roman Bold"/>
                <a:sym typeface="Times New Roman Bold"/>
              </a:rPr>
              <a:t>SYSTEM</a:t>
            </a:r>
          </a:p>
        </p:txBody>
      </p:sp>
      <p:sp>
        <p:nvSpPr>
          <p:cNvPr name="TextBox 18" id="18"/>
          <p:cNvSpPr txBox="true"/>
          <p:nvPr/>
        </p:nvSpPr>
        <p:spPr>
          <a:xfrm rot="0">
            <a:off x="5359098" y="7033631"/>
            <a:ext cx="8459795" cy="1222376"/>
          </a:xfrm>
          <a:prstGeom prst="rect">
            <a:avLst/>
          </a:prstGeom>
        </p:spPr>
        <p:txBody>
          <a:bodyPr anchor="t" rtlCol="false" tIns="0" lIns="0" bIns="0" rIns="0">
            <a:spAutoFit/>
          </a:bodyPr>
          <a:lstStyle/>
          <a:p>
            <a:pPr algn="ctr">
              <a:lnSpc>
                <a:spcPts val="8000"/>
              </a:lnSpc>
              <a:spcBef>
                <a:spcPct val="0"/>
              </a:spcBef>
            </a:pPr>
            <a:r>
              <a:rPr lang="en-US" b="true" sz="8000" spc="-160">
                <a:solidFill>
                  <a:srgbClr val="000000"/>
                </a:solidFill>
                <a:latin typeface="Times New Roman Bold"/>
                <a:ea typeface="Times New Roman Bold"/>
                <a:cs typeface="Times New Roman Bold"/>
                <a:sym typeface="Times New Roman Bold"/>
              </a:rPr>
              <a:t>TEAM - 11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6162252" y="2356485"/>
            <a:ext cx="3119293" cy="7531181"/>
          </a:xfrm>
          <a:custGeom>
            <a:avLst/>
            <a:gdLst/>
            <a:ahLst/>
            <a:cxnLst/>
            <a:rect r="r" b="b" t="t" l="l"/>
            <a:pathLst>
              <a:path h="7531181" w="3119293">
                <a:moveTo>
                  <a:pt x="0" y="0"/>
                </a:moveTo>
                <a:lnTo>
                  <a:pt x="3119293" y="0"/>
                </a:lnTo>
                <a:lnTo>
                  <a:pt x="3119293" y="7531181"/>
                </a:lnTo>
                <a:lnTo>
                  <a:pt x="0" y="7531181"/>
                </a:lnTo>
                <a:lnTo>
                  <a:pt x="0" y="0"/>
                </a:lnTo>
                <a:close/>
              </a:path>
            </a:pathLst>
          </a:custGeom>
          <a:blipFill>
            <a:blip r:embed="rId3"/>
            <a:stretch>
              <a:fillRect l="0" t="0" r="0" b="0"/>
            </a:stretch>
          </a:blipFill>
        </p:spPr>
      </p:sp>
      <p:sp>
        <p:nvSpPr>
          <p:cNvPr name="TextBox 4" id="4"/>
          <p:cNvSpPr txBox="true"/>
          <p:nvPr/>
        </p:nvSpPr>
        <p:spPr>
          <a:xfrm rot="0">
            <a:off x="1028700" y="790575"/>
            <a:ext cx="13386397" cy="1114425"/>
          </a:xfrm>
          <a:prstGeom prst="rect">
            <a:avLst/>
          </a:prstGeom>
        </p:spPr>
        <p:txBody>
          <a:bodyPr anchor="t" rtlCol="false" tIns="0" lIns="0" bIns="0" rIns="0">
            <a:spAutoFit/>
          </a:bodyPr>
          <a:lstStyle/>
          <a:p>
            <a:pPr algn="l">
              <a:lnSpc>
                <a:spcPts val="8400"/>
              </a:lnSpc>
            </a:pPr>
            <a:r>
              <a:rPr lang="en-US" b="true" sz="6000">
                <a:solidFill>
                  <a:srgbClr val="000000"/>
                </a:solidFill>
                <a:latin typeface="Times New Roman Bold"/>
                <a:ea typeface="Times New Roman Bold"/>
                <a:cs typeface="Times New Roman Bold"/>
                <a:sym typeface="Times New Roman Bold"/>
              </a:rPr>
              <a:t>PROPOSED SYSTEM FLOWCHART</a:t>
            </a:r>
          </a:p>
        </p:txBody>
      </p:sp>
      <p:sp>
        <p:nvSpPr>
          <p:cNvPr name="TextBox 5" id="5"/>
          <p:cNvSpPr txBox="true"/>
          <p:nvPr/>
        </p:nvSpPr>
        <p:spPr>
          <a:xfrm rot="0">
            <a:off x="1028700" y="1943100"/>
            <a:ext cx="3827383" cy="413385"/>
          </a:xfrm>
          <a:prstGeom prst="rect">
            <a:avLst/>
          </a:prstGeom>
        </p:spPr>
        <p:txBody>
          <a:bodyPr anchor="t" rtlCol="false" tIns="0" lIns="0" bIns="0" rIns="0">
            <a:spAutoFit/>
          </a:bodyPr>
          <a:lstStyle/>
          <a:p>
            <a:pPr algn="ctr">
              <a:lnSpc>
                <a:spcPts val="3270"/>
              </a:lnSpc>
              <a:spcBef>
                <a:spcPct val="0"/>
              </a:spcBef>
            </a:pPr>
            <a:r>
              <a:rPr lang="en-US" sz="3000" spc="48">
                <a:solidFill>
                  <a:srgbClr val="000000"/>
                </a:solidFill>
                <a:latin typeface="Canva Sans"/>
                <a:ea typeface="Canva Sans"/>
                <a:cs typeface="Canva Sans"/>
                <a:sym typeface="Canva Sans"/>
              </a:rPr>
              <a:t>DATASET CREATION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7058652" y="2356485"/>
            <a:ext cx="2487377" cy="7762944"/>
          </a:xfrm>
          <a:custGeom>
            <a:avLst/>
            <a:gdLst/>
            <a:ahLst/>
            <a:cxnLst/>
            <a:rect r="r" b="b" t="t" l="l"/>
            <a:pathLst>
              <a:path h="7762944" w="2487377">
                <a:moveTo>
                  <a:pt x="0" y="0"/>
                </a:moveTo>
                <a:lnTo>
                  <a:pt x="2487377" y="0"/>
                </a:lnTo>
                <a:lnTo>
                  <a:pt x="2487377" y="7762944"/>
                </a:lnTo>
                <a:lnTo>
                  <a:pt x="0" y="7762944"/>
                </a:lnTo>
                <a:lnTo>
                  <a:pt x="0" y="0"/>
                </a:lnTo>
                <a:close/>
              </a:path>
            </a:pathLst>
          </a:custGeom>
          <a:blipFill>
            <a:blip r:embed="rId3"/>
            <a:stretch>
              <a:fillRect l="0" t="0" r="0" b="0"/>
            </a:stretch>
          </a:blipFill>
        </p:spPr>
      </p:sp>
      <p:sp>
        <p:nvSpPr>
          <p:cNvPr name="TextBox 4" id="4"/>
          <p:cNvSpPr txBox="true"/>
          <p:nvPr/>
        </p:nvSpPr>
        <p:spPr>
          <a:xfrm rot="0">
            <a:off x="1028700" y="790575"/>
            <a:ext cx="13386397" cy="1114425"/>
          </a:xfrm>
          <a:prstGeom prst="rect">
            <a:avLst/>
          </a:prstGeom>
        </p:spPr>
        <p:txBody>
          <a:bodyPr anchor="t" rtlCol="false" tIns="0" lIns="0" bIns="0" rIns="0">
            <a:spAutoFit/>
          </a:bodyPr>
          <a:lstStyle/>
          <a:p>
            <a:pPr algn="l">
              <a:lnSpc>
                <a:spcPts val="8400"/>
              </a:lnSpc>
            </a:pPr>
            <a:r>
              <a:rPr lang="en-US" b="true" sz="6000">
                <a:solidFill>
                  <a:srgbClr val="000000"/>
                </a:solidFill>
                <a:latin typeface="Times New Roman Bold"/>
                <a:ea typeface="Times New Roman Bold"/>
                <a:cs typeface="Times New Roman Bold"/>
                <a:sym typeface="Times New Roman Bold"/>
              </a:rPr>
              <a:t>PROPOSED SYSTEM FLOWCHART</a:t>
            </a:r>
          </a:p>
        </p:txBody>
      </p:sp>
      <p:sp>
        <p:nvSpPr>
          <p:cNvPr name="TextBox 5" id="5"/>
          <p:cNvSpPr txBox="true"/>
          <p:nvPr/>
        </p:nvSpPr>
        <p:spPr>
          <a:xfrm rot="0">
            <a:off x="1028700" y="1943100"/>
            <a:ext cx="7265313" cy="413385"/>
          </a:xfrm>
          <a:prstGeom prst="rect">
            <a:avLst/>
          </a:prstGeom>
        </p:spPr>
        <p:txBody>
          <a:bodyPr anchor="t" rtlCol="false" tIns="0" lIns="0" bIns="0" rIns="0">
            <a:spAutoFit/>
          </a:bodyPr>
          <a:lstStyle/>
          <a:p>
            <a:pPr algn="l">
              <a:lnSpc>
                <a:spcPts val="3270"/>
              </a:lnSpc>
              <a:spcBef>
                <a:spcPct val="0"/>
              </a:spcBef>
            </a:pPr>
            <a:r>
              <a:rPr lang="en-US" sz="3000" spc="48">
                <a:solidFill>
                  <a:srgbClr val="000000"/>
                </a:solidFill>
                <a:latin typeface="Canva Sans"/>
                <a:ea typeface="Canva Sans"/>
                <a:cs typeface="Canva Sans"/>
                <a:sym typeface="Canva Sans"/>
              </a:rPr>
              <a:t>PREPROCESS IMAGE TO EMBEDDINGS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6069989" y="2356485"/>
            <a:ext cx="5042055" cy="7617105"/>
          </a:xfrm>
          <a:custGeom>
            <a:avLst/>
            <a:gdLst/>
            <a:ahLst/>
            <a:cxnLst/>
            <a:rect r="r" b="b" t="t" l="l"/>
            <a:pathLst>
              <a:path h="7617105" w="5042055">
                <a:moveTo>
                  <a:pt x="0" y="0"/>
                </a:moveTo>
                <a:lnTo>
                  <a:pt x="5042055" y="0"/>
                </a:lnTo>
                <a:lnTo>
                  <a:pt x="5042055" y="7617105"/>
                </a:lnTo>
                <a:lnTo>
                  <a:pt x="0" y="7617105"/>
                </a:lnTo>
                <a:lnTo>
                  <a:pt x="0" y="0"/>
                </a:lnTo>
                <a:close/>
              </a:path>
            </a:pathLst>
          </a:custGeom>
          <a:blipFill>
            <a:blip r:embed="rId3"/>
            <a:stretch>
              <a:fillRect l="0" t="0" r="0" b="0"/>
            </a:stretch>
          </a:blipFill>
        </p:spPr>
      </p:sp>
      <p:sp>
        <p:nvSpPr>
          <p:cNvPr name="TextBox 4" id="4"/>
          <p:cNvSpPr txBox="true"/>
          <p:nvPr/>
        </p:nvSpPr>
        <p:spPr>
          <a:xfrm rot="0">
            <a:off x="1028700" y="790575"/>
            <a:ext cx="13386397" cy="1114425"/>
          </a:xfrm>
          <a:prstGeom prst="rect">
            <a:avLst/>
          </a:prstGeom>
        </p:spPr>
        <p:txBody>
          <a:bodyPr anchor="t" rtlCol="false" tIns="0" lIns="0" bIns="0" rIns="0">
            <a:spAutoFit/>
          </a:bodyPr>
          <a:lstStyle/>
          <a:p>
            <a:pPr algn="l">
              <a:lnSpc>
                <a:spcPts val="8400"/>
              </a:lnSpc>
            </a:pPr>
            <a:r>
              <a:rPr lang="en-US" b="true" sz="6000">
                <a:solidFill>
                  <a:srgbClr val="000000"/>
                </a:solidFill>
                <a:latin typeface="Times New Roman Bold"/>
                <a:ea typeface="Times New Roman Bold"/>
                <a:cs typeface="Times New Roman Bold"/>
                <a:sym typeface="Times New Roman Bold"/>
              </a:rPr>
              <a:t>PROPOSED SYSTEM FLOWCHART</a:t>
            </a:r>
          </a:p>
        </p:txBody>
      </p:sp>
      <p:sp>
        <p:nvSpPr>
          <p:cNvPr name="TextBox 5" id="5"/>
          <p:cNvSpPr txBox="true"/>
          <p:nvPr/>
        </p:nvSpPr>
        <p:spPr>
          <a:xfrm rot="0">
            <a:off x="1038225" y="1943100"/>
            <a:ext cx="3901678" cy="413385"/>
          </a:xfrm>
          <a:prstGeom prst="rect">
            <a:avLst/>
          </a:prstGeom>
        </p:spPr>
        <p:txBody>
          <a:bodyPr anchor="t" rtlCol="false" tIns="0" lIns="0" bIns="0" rIns="0">
            <a:spAutoFit/>
          </a:bodyPr>
          <a:lstStyle/>
          <a:p>
            <a:pPr algn="l">
              <a:lnSpc>
                <a:spcPts val="3270"/>
              </a:lnSpc>
              <a:spcBef>
                <a:spcPct val="0"/>
              </a:spcBef>
            </a:pPr>
            <a:r>
              <a:rPr lang="en-US" sz="3000" spc="48">
                <a:solidFill>
                  <a:srgbClr val="000000"/>
                </a:solidFill>
                <a:latin typeface="Canva Sans"/>
                <a:ea typeface="Canva Sans"/>
                <a:cs typeface="Canva Sans"/>
                <a:sym typeface="Canva Sans"/>
              </a:rPr>
              <a:t>SVM 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004673"/>
            <a:ext cx="4301966" cy="1180465"/>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ALGORITHMS USED:</a:t>
            </a:r>
          </a:p>
          <a:p>
            <a:pPr algn="l">
              <a:lnSpc>
                <a:spcPts val="4759"/>
              </a:lnSpc>
              <a:spcBef>
                <a:spcPct val="0"/>
              </a:spcBef>
            </a:pPr>
          </a:p>
        </p:txBody>
      </p:sp>
      <p:sp>
        <p:nvSpPr>
          <p:cNvPr name="TextBox 4" id="4"/>
          <p:cNvSpPr txBox="true"/>
          <p:nvPr/>
        </p:nvSpPr>
        <p:spPr>
          <a:xfrm rot="0">
            <a:off x="1028700" y="1955483"/>
            <a:ext cx="16230600" cy="6195060"/>
          </a:xfrm>
          <a:prstGeom prst="rect">
            <a:avLst/>
          </a:prstGeom>
        </p:spPr>
        <p:txBody>
          <a:bodyPr anchor="t" rtlCol="false" tIns="0" lIns="0" bIns="0" rIns="0">
            <a:spAutoFit/>
          </a:bodyPr>
          <a:lstStyle/>
          <a:p>
            <a:pPr algn="just">
              <a:lnSpc>
                <a:spcPts val="5520"/>
              </a:lnSpc>
            </a:pPr>
            <a:r>
              <a:rPr lang="en-US" sz="3000" b="true">
                <a:solidFill>
                  <a:srgbClr val="000000"/>
                </a:solidFill>
                <a:latin typeface="Canva Sans Bold"/>
                <a:ea typeface="Canva Sans Bold"/>
                <a:cs typeface="Canva Sans Bold"/>
                <a:sym typeface="Canva Sans Bold"/>
              </a:rPr>
              <a:t>Face Detection</a:t>
            </a:r>
            <a:r>
              <a:rPr lang="en-US" sz="3000">
                <a:solidFill>
                  <a:srgbClr val="000000"/>
                </a:solidFill>
                <a:latin typeface="Canva Sans"/>
                <a:ea typeface="Canva Sans"/>
                <a:cs typeface="Canva Sans"/>
                <a:sym typeface="Canva Sans"/>
              </a:rPr>
              <a:t> : BlazeFace in Tensorflow.js</a:t>
            </a:r>
          </a:p>
          <a:p>
            <a:pPr algn="just">
              <a:lnSpc>
                <a:spcPts val="5520"/>
              </a:lnSpc>
            </a:pPr>
            <a:r>
              <a:rPr lang="en-US" sz="3000" b="true">
                <a:solidFill>
                  <a:srgbClr val="000000"/>
                </a:solidFill>
                <a:latin typeface="Canva Sans Bold"/>
                <a:ea typeface="Canva Sans Bold"/>
                <a:cs typeface="Canva Sans Bold"/>
                <a:sym typeface="Canva Sans Bold"/>
              </a:rPr>
              <a:t>Image</a:t>
            </a:r>
            <a:r>
              <a:rPr lang="en-US" sz="3000">
                <a:solidFill>
                  <a:srgbClr val="000000"/>
                </a:solidFill>
                <a:latin typeface="Canva Sans"/>
                <a:ea typeface="Canva Sans"/>
                <a:cs typeface="Canva Sans"/>
                <a:sym typeface="Canva Sans"/>
              </a:rPr>
              <a:t> </a:t>
            </a:r>
            <a:r>
              <a:rPr lang="en-US" sz="3000" b="true">
                <a:solidFill>
                  <a:srgbClr val="000000"/>
                </a:solidFill>
                <a:latin typeface="Canva Sans Bold"/>
                <a:ea typeface="Canva Sans Bold"/>
                <a:cs typeface="Canva Sans Bold"/>
                <a:sym typeface="Canva Sans Bold"/>
              </a:rPr>
              <a:t>preprocessing </a:t>
            </a:r>
            <a:r>
              <a:rPr lang="en-US" sz="3000">
                <a:solidFill>
                  <a:srgbClr val="000000"/>
                </a:solidFill>
                <a:latin typeface="Canva Sans"/>
                <a:ea typeface="Canva Sans"/>
                <a:cs typeface="Canva Sans"/>
                <a:sym typeface="Canva Sans"/>
              </a:rPr>
              <a:t>: OpenCV</a:t>
            </a:r>
          </a:p>
          <a:p>
            <a:pPr algn="just">
              <a:lnSpc>
                <a:spcPts val="5520"/>
              </a:lnSpc>
            </a:pPr>
            <a:r>
              <a:rPr lang="en-US" sz="3000" b="true">
                <a:solidFill>
                  <a:srgbClr val="000000"/>
                </a:solidFill>
                <a:latin typeface="Canva Sans Bold"/>
                <a:ea typeface="Canva Sans Bold"/>
                <a:cs typeface="Canva Sans Bold"/>
                <a:sym typeface="Canva Sans Bold"/>
              </a:rPr>
              <a:t>Face</a:t>
            </a:r>
            <a:r>
              <a:rPr lang="en-US" sz="3000">
                <a:solidFill>
                  <a:srgbClr val="000000"/>
                </a:solidFill>
                <a:latin typeface="Canva Sans"/>
                <a:ea typeface="Canva Sans"/>
                <a:cs typeface="Canva Sans"/>
                <a:sym typeface="Canva Sans"/>
              </a:rPr>
              <a:t> </a:t>
            </a:r>
            <a:r>
              <a:rPr lang="en-US" sz="3000" b="true">
                <a:solidFill>
                  <a:srgbClr val="000000"/>
                </a:solidFill>
                <a:latin typeface="Canva Sans Bold"/>
                <a:ea typeface="Canva Sans Bold"/>
                <a:cs typeface="Canva Sans Bold"/>
                <a:sym typeface="Canva Sans Bold"/>
              </a:rPr>
              <a:t>Shape</a:t>
            </a:r>
            <a:r>
              <a:rPr lang="en-US" sz="3000">
                <a:solidFill>
                  <a:srgbClr val="000000"/>
                </a:solidFill>
                <a:latin typeface="Canva Sans"/>
                <a:ea typeface="Canva Sans"/>
                <a:cs typeface="Canva Sans"/>
                <a:sym typeface="Canva Sans"/>
              </a:rPr>
              <a:t> </a:t>
            </a:r>
            <a:r>
              <a:rPr lang="en-US" sz="3000" b="true">
                <a:solidFill>
                  <a:srgbClr val="000000"/>
                </a:solidFill>
                <a:latin typeface="Canva Sans Bold"/>
                <a:ea typeface="Canva Sans Bold"/>
                <a:cs typeface="Canva Sans Bold"/>
                <a:sym typeface="Canva Sans Bold"/>
              </a:rPr>
              <a:t>Predictor</a:t>
            </a:r>
            <a:r>
              <a:rPr lang="en-US" sz="3000">
                <a:solidFill>
                  <a:srgbClr val="000000"/>
                </a:solidFill>
                <a:latin typeface="Canva Sans"/>
                <a:ea typeface="Canva Sans"/>
                <a:cs typeface="Canva Sans"/>
                <a:sym typeface="Canva Sans"/>
              </a:rPr>
              <a:t> : Dlib’s 68 Landmark Predictor</a:t>
            </a:r>
          </a:p>
          <a:p>
            <a:pPr algn="just">
              <a:lnSpc>
                <a:spcPts val="5520"/>
              </a:lnSpc>
            </a:pPr>
            <a:r>
              <a:rPr lang="en-US" sz="3000" b="true">
                <a:solidFill>
                  <a:srgbClr val="000000"/>
                </a:solidFill>
                <a:latin typeface="Canva Sans Bold"/>
                <a:ea typeface="Canva Sans Bold"/>
                <a:cs typeface="Canva Sans Bold"/>
                <a:sym typeface="Canva Sans Bold"/>
              </a:rPr>
              <a:t>Face Embedding Extraction</a:t>
            </a:r>
            <a:r>
              <a:rPr lang="en-US" sz="3000">
                <a:solidFill>
                  <a:srgbClr val="000000"/>
                </a:solidFill>
                <a:latin typeface="Canva Sans"/>
                <a:ea typeface="Canva Sans"/>
                <a:cs typeface="Canva Sans"/>
                <a:sym typeface="Canva Sans"/>
              </a:rPr>
              <a:t> : Dlib’s ResNet-based Face Recognition Model</a:t>
            </a:r>
          </a:p>
          <a:p>
            <a:pPr algn="just">
              <a:lnSpc>
                <a:spcPts val="5520"/>
              </a:lnSpc>
            </a:pPr>
            <a:r>
              <a:rPr lang="en-US" sz="3000" b="true">
                <a:solidFill>
                  <a:srgbClr val="000000"/>
                </a:solidFill>
                <a:latin typeface="Canva Sans Bold"/>
                <a:ea typeface="Canva Sans Bold"/>
                <a:cs typeface="Canva Sans Bold"/>
                <a:sym typeface="Canva Sans Bold"/>
              </a:rPr>
              <a:t>Face Recognition</a:t>
            </a:r>
            <a:r>
              <a:rPr lang="en-US" sz="3000">
                <a:solidFill>
                  <a:srgbClr val="000000"/>
                </a:solidFill>
                <a:latin typeface="Canva Sans"/>
                <a:ea typeface="Canva Sans"/>
                <a:cs typeface="Canva Sans"/>
                <a:sym typeface="Canva Sans"/>
              </a:rPr>
              <a:t> : Support Vector Machine (SVM) Classifier</a:t>
            </a:r>
          </a:p>
          <a:p>
            <a:pPr algn="just">
              <a:lnSpc>
                <a:spcPts val="5520"/>
              </a:lnSpc>
            </a:pPr>
            <a:r>
              <a:rPr lang="en-US" sz="3000" b="true">
                <a:solidFill>
                  <a:srgbClr val="000000"/>
                </a:solidFill>
                <a:latin typeface="Canva Sans Bold"/>
                <a:ea typeface="Canva Sans Bold"/>
                <a:cs typeface="Canva Sans Bold"/>
                <a:sym typeface="Canva Sans Bold"/>
              </a:rPr>
              <a:t>Frontend</a:t>
            </a:r>
            <a:r>
              <a:rPr lang="en-US" sz="3000">
                <a:solidFill>
                  <a:srgbClr val="000000"/>
                </a:solidFill>
                <a:latin typeface="Canva Sans"/>
                <a:ea typeface="Canva Sans"/>
                <a:cs typeface="Canva Sans"/>
                <a:sym typeface="Canva Sans"/>
              </a:rPr>
              <a:t> : HTML,CSS,JS</a:t>
            </a:r>
          </a:p>
          <a:p>
            <a:pPr algn="just">
              <a:lnSpc>
                <a:spcPts val="5520"/>
              </a:lnSpc>
            </a:pPr>
            <a:r>
              <a:rPr lang="en-US" sz="3000" b="true">
                <a:solidFill>
                  <a:srgbClr val="000000"/>
                </a:solidFill>
                <a:latin typeface="Canva Sans Bold"/>
                <a:ea typeface="Canva Sans Bold"/>
                <a:cs typeface="Canva Sans Bold"/>
                <a:sym typeface="Canva Sans Bold"/>
              </a:rPr>
              <a:t>Backend</a:t>
            </a:r>
            <a:r>
              <a:rPr lang="en-US" sz="3000">
                <a:solidFill>
                  <a:srgbClr val="000000"/>
                </a:solidFill>
                <a:latin typeface="Canva Sans"/>
                <a:ea typeface="Canva Sans"/>
                <a:cs typeface="Canva Sans"/>
                <a:sym typeface="Canva Sans"/>
              </a:rPr>
              <a:t> : Python flask</a:t>
            </a:r>
          </a:p>
          <a:p>
            <a:pPr algn="just">
              <a:lnSpc>
                <a:spcPts val="5520"/>
              </a:lnSpc>
            </a:pPr>
            <a:r>
              <a:rPr lang="en-US" sz="3000" b="true">
                <a:solidFill>
                  <a:srgbClr val="000000"/>
                </a:solidFill>
                <a:latin typeface="Canva Sans Bold"/>
                <a:ea typeface="Canva Sans Bold"/>
                <a:cs typeface="Canva Sans Bold"/>
                <a:sym typeface="Canva Sans Bold"/>
              </a:rPr>
              <a:t>Database</a:t>
            </a:r>
            <a:r>
              <a:rPr lang="en-US" sz="3000">
                <a:solidFill>
                  <a:srgbClr val="000000"/>
                </a:solidFill>
                <a:latin typeface="Canva Sans"/>
                <a:ea typeface="Canva Sans"/>
                <a:cs typeface="Canva Sans"/>
                <a:sym typeface="Canva Sans"/>
              </a:rPr>
              <a:t> : MYSQL</a:t>
            </a:r>
          </a:p>
          <a:p>
            <a:pPr algn="just">
              <a:lnSpc>
                <a:spcPts val="552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1395"/>
            <a:ext cx="7960490" cy="1114425"/>
          </a:xfrm>
          <a:prstGeom prst="rect">
            <a:avLst/>
          </a:prstGeom>
        </p:spPr>
        <p:txBody>
          <a:bodyPr anchor="t" rtlCol="false" tIns="0" lIns="0" bIns="0" rIns="0">
            <a:spAutoFit/>
          </a:bodyPr>
          <a:lstStyle/>
          <a:p>
            <a:pPr algn="l">
              <a:lnSpc>
                <a:spcPts val="8400"/>
              </a:lnSpc>
            </a:pPr>
            <a:r>
              <a:rPr lang="en-US" b="true" sz="6000">
                <a:solidFill>
                  <a:srgbClr val="000000"/>
                </a:solidFill>
                <a:latin typeface="Times New Roman Bold"/>
                <a:ea typeface="Times New Roman Bold"/>
                <a:cs typeface="Times New Roman Bold"/>
                <a:sym typeface="Times New Roman Bold"/>
              </a:rPr>
              <a:t>PROPOSED SYSTEM</a:t>
            </a:r>
          </a:p>
        </p:txBody>
      </p:sp>
      <p:sp>
        <p:nvSpPr>
          <p:cNvPr name="TextBox 4" id="4"/>
          <p:cNvSpPr txBox="true"/>
          <p:nvPr/>
        </p:nvSpPr>
        <p:spPr>
          <a:xfrm rot="0">
            <a:off x="7679560" y="2402833"/>
            <a:ext cx="2928880" cy="785117"/>
          </a:xfrm>
          <a:prstGeom prst="rect">
            <a:avLst/>
          </a:prstGeom>
        </p:spPr>
        <p:txBody>
          <a:bodyPr anchor="t" rtlCol="false" tIns="0" lIns="0" bIns="0" rIns="0">
            <a:spAutoFit/>
          </a:bodyPr>
          <a:lstStyle/>
          <a:p>
            <a:pPr algn="l">
              <a:lnSpc>
                <a:spcPts val="6299"/>
              </a:lnSpc>
            </a:pPr>
            <a:r>
              <a:rPr lang="en-US" b="true" sz="4500">
                <a:solidFill>
                  <a:srgbClr val="000000"/>
                </a:solidFill>
                <a:latin typeface="Canva Sans Bold"/>
                <a:ea typeface="Canva Sans Bold"/>
                <a:cs typeface="Canva Sans Bold"/>
                <a:sym typeface="Canva Sans Bold"/>
              </a:rPr>
              <a:t>MODULES</a:t>
            </a:r>
          </a:p>
        </p:txBody>
      </p:sp>
      <p:sp>
        <p:nvSpPr>
          <p:cNvPr name="TextBox 5" id="5"/>
          <p:cNvSpPr txBox="true"/>
          <p:nvPr/>
        </p:nvSpPr>
        <p:spPr>
          <a:xfrm rot="0">
            <a:off x="5970089" y="3511800"/>
            <a:ext cx="10289600" cy="5619502"/>
          </a:xfrm>
          <a:prstGeom prst="rect">
            <a:avLst/>
          </a:prstGeom>
        </p:spPr>
        <p:txBody>
          <a:bodyPr anchor="t" rtlCol="false" tIns="0" lIns="0" bIns="0" rIns="0">
            <a:spAutoFit/>
          </a:bodyPr>
          <a:lstStyle/>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User Interface Module</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Create Dataset</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Preprocess Embeddings </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Train Model</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Start Recognition</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View Attendance</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View Registered Students</a:t>
            </a:r>
          </a:p>
          <a:p>
            <a:pPr algn="l" marL="863546" indent="-431773" lvl="1">
              <a:lnSpc>
                <a:spcPts val="5551"/>
              </a:lnSpc>
              <a:buFont typeface="Arial"/>
              <a:buChar char="•"/>
            </a:pPr>
            <a:r>
              <a:rPr lang="en-US" sz="3999">
                <a:solidFill>
                  <a:srgbClr val="000000"/>
                </a:solidFill>
                <a:latin typeface="Canva Sans"/>
                <a:ea typeface="Canva Sans"/>
                <a:cs typeface="Canva Sans"/>
                <a:sym typeface="Canva Sans"/>
              </a:rPr>
              <a:t>Export Attendance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77694" y="962025"/>
            <a:ext cx="6004322"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1.USER INTERFACE MODULE</a:t>
            </a:r>
          </a:p>
        </p:txBody>
      </p:sp>
      <p:sp>
        <p:nvSpPr>
          <p:cNvPr name="TextBox 4" id="4"/>
          <p:cNvSpPr txBox="true"/>
          <p:nvPr/>
        </p:nvSpPr>
        <p:spPr>
          <a:xfrm rot="0">
            <a:off x="1028700" y="17946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The starting point of the application, acting as a navigation hub for all the functionalities. </a:t>
            </a:r>
          </a:p>
        </p:txBody>
      </p:sp>
      <p:sp>
        <p:nvSpPr>
          <p:cNvPr name="TextBox 5" id="5"/>
          <p:cNvSpPr txBox="true"/>
          <p:nvPr/>
        </p:nvSpPr>
        <p:spPr>
          <a:xfrm rot="0">
            <a:off x="1028700" y="3623413"/>
            <a:ext cx="16230600" cy="4781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The home page provides an intuitive and user-friendly interface, allowing users to navigate through various features such as dataset creation, preprocessing embeddings, training the model, and recognizing faces.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Each functionality is displayed as a card with an icon and description for easy identification.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Designed using Bootstrap for responsiveness and visual appeal.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Accessible actions include: Create Dataset, Preprocess Embeddings, Train Model, Start Recognition, View Attendance, View Registered Students, Export Attendance.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2152" y="962025"/>
            <a:ext cx="6115408"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2.CREATE DATASET MODULE</a:t>
            </a:r>
          </a:p>
        </p:txBody>
      </p:sp>
      <p:sp>
        <p:nvSpPr>
          <p:cNvPr name="TextBox 4" id="4"/>
          <p:cNvSpPr txBox="true"/>
          <p:nvPr/>
        </p:nvSpPr>
        <p:spPr>
          <a:xfrm rot="0">
            <a:off x="1028700" y="17946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Enables registration of new students by capturing their facial images.</a:t>
            </a:r>
          </a:p>
        </p:txBody>
      </p:sp>
      <p:sp>
        <p:nvSpPr>
          <p:cNvPr name="TextBox 5" id="5"/>
          <p:cNvSpPr txBox="true"/>
          <p:nvPr/>
        </p:nvSpPr>
        <p:spPr>
          <a:xfrm rot="0">
            <a:off x="1028700" y="5520994"/>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Key Features: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Ensures that all required fields (name and roll number) are filled before submission.</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Captures images in a systematic format for easy labeling.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Uses webcam integration for real-time image capture.</a:t>
            </a:r>
          </a:p>
        </p:txBody>
      </p:sp>
      <p:sp>
        <p:nvSpPr>
          <p:cNvPr name="TextBox 6" id="6"/>
          <p:cNvSpPr txBox="true"/>
          <p:nvPr/>
        </p:nvSpPr>
        <p:spPr>
          <a:xfrm rot="0">
            <a:off x="1028700" y="7578394"/>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Technologies Used: </a:t>
            </a:r>
          </a:p>
          <a:p>
            <a:pPr algn="just" marL="647700" indent="-323850" lvl="1">
              <a:lnSpc>
                <a:spcPts val="4200"/>
              </a:lnSpc>
              <a:buFont typeface="Arial"/>
              <a:buChar char="•"/>
            </a:pPr>
            <a:r>
              <a:rPr lang="en-US" b="true" sz="3000">
                <a:solidFill>
                  <a:srgbClr val="000000"/>
                </a:solidFill>
                <a:latin typeface="Canva Sans Bold"/>
                <a:ea typeface="Canva Sans Bold"/>
                <a:cs typeface="Canva Sans Bold"/>
                <a:sym typeface="Canva Sans Bold"/>
              </a:rPr>
              <a:t> </a:t>
            </a:r>
            <a:r>
              <a:rPr lang="en-US" sz="3000">
                <a:solidFill>
                  <a:srgbClr val="000000"/>
                </a:solidFill>
                <a:latin typeface="Canva Sans"/>
                <a:ea typeface="Canva Sans"/>
                <a:cs typeface="Canva Sans"/>
                <a:sym typeface="Canva Sans"/>
              </a:rPr>
              <a:t>HTML,Bootstrap and JS for the frontend form.Tensorflow.js for for face detection.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 Flask or similar backend frameworks for processing data and opencv for processing images</a:t>
            </a:r>
          </a:p>
        </p:txBody>
      </p:sp>
      <p:sp>
        <p:nvSpPr>
          <p:cNvPr name="TextBox 7" id="7"/>
          <p:cNvSpPr txBox="true"/>
          <p:nvPr/>
        </p:nvSpPr>
        <p:spPr>
          <a:xfrm rot="0">
            <a:off x="1028700" y="2785213"/>
            <a:ext cx="16230600" cy="26479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This module provides a form where the user inputs their name and roll number.</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Upon submission, the frontend captures multiple images of the user via the webcam to create a dataset and the images are stored in a designated server directory, categorized by the user’s unique roll number.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1378" y="966573"/>
            <a:ext cx="8273534"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3.PREPROCESS EMBEDDINGS MODULE</a:t>
            </a:r>
          </a:p>
        </p:txBody>
      </p:sp>
      <p:sp>
        <p:nvSpPr>
          <p:cNvPr name="TextBox 4" id="4"/>
          <p:cNvSpPr txBox="true"/>
          <p:nvPr/>
        </p:nvSpPr>
        <p:spPr>
          <a:xfrm rot="0">
            <a:off x="1028700" y="17946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Processes the collected facial images to generate embeddings, a prerequisite for model training</a:t>
            </a:r>
            <a:r>
              <a:rPr lang="en-US" b="true" sz="3000">
                <a:solidFill>
                  <a:srgbClr val="000000"/>
                </a:solidFill>
                <a:latin typeface="Canva Sans Bold"/>
                <a:ea typeface="Canva Sans Bold"/>
                <a:cs typeface="Canva Sans Bold"/>
                <a:sym typeface="Canva Sans Bold"/>
              </a:rPr>
              <a:t>.</a:t>
            </a:r>
          </a:p>
        </p:txBody>
      </p:sp>
      <p:sp>
        <p:nvSpPr>
          <p:cNvPr name="TextBox 5" id="5"/>
          <p:cNvSpPr txBox="true"/>
          <p:nvPr/>
        </p:nvSpPr>
        <p:spPr>
          <a:xfrm rot="0">
            <a:off x="1028700" y="59094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Key Features: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Automates the conversion of raw images to embeddings.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Ensures embeddings are labeled correctly for training.</a:t>
            </a:r>
          </a:p>
        </p:txBody>
      </p:sp>
      <p:sp>
        <p:nvSpPr>
          <p:cNvPr name="TextBox 6" id="6"/>
          <p:cNvSpPr txBox="true"/>
          <p:nvPr/>
        </p:nvSpPr>
        <p:spPr>
          <a:xfrm rot="0">
            <a:off x="1028700" y="74334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Reads images from the dataset directory.</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Extracts embeddings using a face detection and feature extraction library.</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Saves embeddings in a structured format (pickle file).</a:t>
            </a:r>
          </a:p>
        </p:txBody>
      </p:sp>
      <p:sp>
        <p:nvSpPr>
          <p:cNvPr name="TextBox 7" id="7"/>
          <p:cNvSpPr txBox="true"/>
          <p:nvPr/>
        </p:nvSpPr>
        <p:spPr>
          <a:xfrm rot="0">
            <a:off x="1047750" y="3318613"/>
            <a:ext cx="16230600" cy="26479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This module prepares the dataset by using a pre-trained deep learning model (Dlib) to extract numerical embeddings from the captured images.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These embeddings represent the unique features of each individual’s face and are saved for model training.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1378" y="2540898"/>
            <a:ext cx="2938978" cy="3751887"/>
          </a:xfrm>
          <a:custGeom>
            <a:avLst/>
            <a:gdLst/>
            <a:ahLst/>
            <a:cxnLst/>
            <a:rect r="r" b="b" t="t" l="l"/>
            <a:pathLst>
              <a:path h="3751887" w="2938978">
                <a:moveTo>
                  <a:pt x="0" y="0"/>
                </a:moveTo>
                <a:lnTo>
                  <a:pt x="2938978" y="0"/>
                </a:lnTo>
                <a:lnTo>
                  <a:pt x="2938978" y="3751887"/>
                </a:lnTo>
                <a:lnTo>
                  <a:pt x="0" y="3751887"/>
                </a:lnTo>
                <a:lnTo>
                  <a:pt x="0" y="0"/>
                </a:lnTo>
                <a:close/>
              </a:path>
            </a:pathLst>
          </a:custGeom>
          <a:blipFill>
            <a:blip r:embed="rId3"/>
            <a:stretch>
              <a:fillRect l="0" t="0" r="0" b="0"/>
            </a:stretch>
          </a:blipFill>
        </p:spPr>
      </p:sp>
      <p:grpSp>
        <p:nvGrpSpPr>
          <p:cNvPr name="Group 4" id="4"/>
          <p:cNvGrpSpPr/>
          <p:nvPr/>
        </p:nvGrpSpPr>
        <p:grpSpPr>
          <a:xfrm rot="-5400000">
            <a:off x="4207456" y="3616103"/>
            <a:ext cx="1535002" cy="1601478"/>
            <a:chOff x="0" y="0"/>
            <a:chExt cx="812800" cy="848000"/>
          </a:xfrm>
        </p:grpSpPr>
        <p:sp>
          <p:nvSpPr>
            <p:cNvPr name="Freeform 5" id="5"/>
            <p:cNvSpPr/>
            <p:nvPr/>
          </p:nvSpPr>
          <p:spPr>
            <a:xfrm flipH="false" flipV="false" rot="0">
              <a:off x="0" y="0"/>
              <a:ext cx="812800" cy="848000"/>
            </a:xfrm>
            <a:custGeom>
              <a:avLst/>
              <a:gdLst/>
              <a:ahLst/>
              <a:cxnLst/>
              <a:rect r="r" b="b" t="t" l="l"/>
              <a:pathLst>
                <a:path h="848000" w="812800">
                  <a:moveTo>
                    <a:pt x="406400" y="848000"/>
                  </a:moveTo>
                  <a:lnTo>
                    <a:pt x="0" y="441600"/>
                  </a:lnTo>
                  <a:lnTo>
                    <a:pt x="203200" y="441600"/>
                  </a:lnTo>
                  <a:lnTo>
                    <a:pt x="203200" y="0"/>
                  </a:lnTo>
                  <a:lnTo>
                    <a:pt x="609600" y="0"/>
                  </a:lnTo>
                  <a:lnTo>
                    <a:pt x="609600" y="441600"/>
                  </a:lnTo>
                  <a:lnTo>
                    <a:pt x="812800" y="441600"/>
                  </a:lnTo>
                  <a:lnTo>
                    <a:pt x="406400" y="848000"/>
                  </a:lnTo>
                  <a:close/>
                </a:path>
              </a:pathLst>
            </a:custGeom>
            <a:solidFill>
              <a:srgbClr val="000000">
                <a:alpha val="76863"/>
              </a:srgbClr>
            </a:solidFill>
          </p:spPr>
        </p:sp>
        <p:sp>
          <p:nvSpPr>
            <p:cNvPr name="TextBox 6" id="6"/>
            <p:cNvSpPr txBox="true"/>
            <p:nvPr/>
          </p:nvSpPr>
          <p:spPr>
            <a:xfrm>
              <a:off x="203200" y="-38100"/>
              <a:ext cx="406400" cy="78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989559" y="1823134"/>
            <a:ext cx="5536061" cy="6493913"/>
          </a:xfrm>
          <a:custGeom>
            <a:avLst/>
            <a:gdLst/>
            <a:ahLst/>
            <a:cxnLst/>
            <a:rect r="r" b="b" t="t" l="l"/>
            <a:pathLst>
              <a:path h="6493913" w="5536061">
                <a:moveTo>
                  <a:pt x="0" y="0"/>
                </a:moveTo>
                <a:lnTo>
                  <a:pt x="5536060" y="0"/>
                </a:lnTo>
                <a:lnTo>
                  <a:pt x="5536060" y="6493913"/>
                </a:lnTo>
                <a:lnTo>
                  <a:pt x="0" y="6493913"/>
                </a:lnTo>
                <a:lnTo>
                  <a:pt x="0" y="0"/>
                </a:lnTo>
                <a:close/>
              </a:path>
            </a:pathLst>
          </a:custGeom>
          <a:blipFill>
            <a:blip r:embed="rId4"/>
            <a:stretch>
              <a:fillRect l="0" t="0" r="0" b="0"/>
            </a:stretch>
          </a:blipFill>
        </p:spPr>
      </p:sp>
      <p:grpSp>
        <p:nvGrpSpPr>
          <p:cNvPr name="Group 8" id="8"/>
          <p:cNvGrpSpPr/>
          <p:nvPr/>
        </p:nvGrpSpPr>
        <p:grpSpPr>
          <a:xfrm rot="-5400000">
            <a:off x="11735169" y="3649341"/>
            <a:ext cx="1535002" cy="15350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alpha val="76863"/>
              </a:srgbClr>
            </a:solidFill>
          </p:spPr>
        </p:sp>
        <p:sp>
          <p:nvSpPr>
            <p:cNvPr name="TextBox 10" id="10"/>
            <p:cNvSpPr txBox="true"/>
            <p:nvPr/>
          </p:nvSpPr>
          <p:spPr>
            <a:xfrm>
              <a:off x="203200" y="-38100"/>
              <a:ext cx="406400" cy="7493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3479721" y="3200131"/>
            <a:ext cx="4649533" cy="2223794"/>
          </a:xfrm>
          <a:custGeom>
            <a:avLst/>
            <a:gdLst/>
            <a:ahLst/>
            <a:cxnLst/>
            <a:rect r="r" b="b" t="t" l="l"/>
            <a:pathLst>
              <a:path h="2223794" w="4649533">
                <a:moveTo>
                  <a:pt x="0" y="0"/>
                </a:moveTo>
                <a:lnTo>
                  <a:pt x="4649533" y="0"/>
                </a:lnTo>
                <a:lnTo>
                  <a:pt x="4649533" y="2223794"/>
                </a:lnTo>
                <a:lnTo>
                  <a:pt x="0" y="2223794"/>
                </a:lnTo>
                <a:lnTo>
                  <a:pt x="0" y="0"/>
                </a:lnTo>
                <a:close/>
              </a:path>
            </a:pathLst>
          </a:custGeom>
          <a:blipFill>
            <a:blip r:embed="rId5"/>
            <a:stretch>
              <a:fillRect l="0" t="0" r="-287411" b="-130085"/>
            </a:stretch>
          </a:blipFill>
        </p:spPr>
      </p:sp>
      <p:sp>
        <p:nvSpPr>
          <p:cNvPr name="TextBox 12" id="12"/>
          <p:cNvSpPr txBox="true"/>
          <p:nvPr/>
        </p:nvSpPr>
        <p:spPr>
          <a:xfrm rot="0">
            <a:off x="1021378" y="966573"/>
            <a:ext cx="8273534"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3.PREPROCESS EMBEDDINGS MODULE</a:t>
            </a:r>
          </a:p>
        </p:txBody>
      </p:sp>
      <p:sp>
        <p:nvSpPr>
          <p:cNvPr name="TextBox 13" id="13"/>
          <p:cNvSpPr txBox="true"/>
          <p:nvPr/>
        </p:nvSpPr>
        <p:spPr>
          <a:xfrm rot="0">
            <a:off x="1028700" y="6605166"/>
            <a:ext cx="3079442" cy="412263"/>
          </a:xfrm>
          <a:prstGeom prst="rect">
            <a:avLst/>
          </a:prstGeom>
        </p:spPr>
        <p:txBody>
          <a:bodyPr anchor="t" rtlCol="false" tIns="0" lIns="0" bIns="0" rIns="0">
            <a:spAutoFit/>
          </a:bodyPr>
          <a:lstStyle/>
          <a:p>
            <a:pPr algn="ctr">
              <a:lnSpc>
                <a:spcPts val="3437"/>
              </a:lnSpc>
              <a:spcBef>
                <a:spcPct val="0"/>
              </a:spcBef>
            </a:pPr>
            <a:r>
              <a:rPr lang="en-US" b="true" sz="2455">
                <a:solidFill>
                  <a:srgbClr val="000000"/>
                </a:solidFill>
                <a:latin typeface="Canva Sans Bold"/>
                <a:ea typeface="Canva Sans Bold"/>
                <a:cs typeface="Canva Sans Bold"/>
                <a:sym typeface="Canva Sans Bold"/>
              </a:rPr>
              <a:t>Landmark detection</a:t>
            </a:r>
          </a:p>
        </p:txBody>
      </p:sp>
      <p:sp>
        <p:nvSpPr>
          <p:cNvPr name="TextBox 14" id="14"/>
          <p:cNvSpPr txBox="true"/>
          <p:nvPr/>
        </p:nvSpPr>
        <p:spPr>
          <a:xfrm rot="0">
            <a:off x="6829455" y="8536068"/>
            <a:ext cx="429994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Canva Sans Bold"/>
                <a:ea typeface="Canva Sans Bold"/>
                <a:cs typeface="Canva Sans Bold"/>
                <a:sym typeface="Canva Sans Bold"/>
              </a:rPr>
              <a:t>Embedding Generation</a:t>
            </a:r>
          </a:p>
        </p:txBody>
      </p:sp>
      <p:sp>
        <p:nvSpPr>
          <p:cNvPr name="TextBox 15" id="15"/>
          <p:cNvSpPr txBox="true"/>
          <p:nvPr/>
        </p:nvSpPr>
        <p:spPr>
          <a:xfrm rot="0">
            <a:off x="13320975" y="5659220"/>
            <a:ext cx="4808279" cy="954119"/>
          </a:xfrm>
          <a:prstGeom prst="rect">
            <a:avLst/>
          </a:prstGeom>
        </p:spPr>
        <p:txBody>
          <a:bodyPr anchor="t" rtlCol="false" tIns="0" lIns="0" bIns="0" rIns="0">
            <a:spAutoFit/>
          </a:bodyPr>
          <a:lstStyle/>
          <a:p>
            <a:pPr algn="ctr">
              <a:lnSpc>
                <a:spcPts val="3843"/>
              </a:lnSpc>
              <a:spcBef>
                <a:spcPct val="0"/>
              </a:spcBef>
            </a:pPr>
            <a:r>
              <a:rPr lang="en-US" b="true" sz="2745">
                <a:solidFill>
                  <a:srgbClr val="000000"/>
                </a:solidFill>
                <a:latin typeface="Canva Sans Bold"/>
                <a:ea typeface="Canva Sans Bold"/>
                <a:cs typeface="Canva Sans Bold"/>
                <a:sym typeface="Canva Sans Bold"/>
              </a:rPr>
              <a:t>Storing Embeddings in pickle file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2025"/>
            <a:ext cx="5396865"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4.TRAIN MODEL MODULE</a:t>
            </a:r>
          </a:p>
        </p:txBody>
      </p:sp>
      <p:sp>
        <p:nvSpPr>
          <p:cNvPr name="TextBox 4" id="4"/>
          <p:cNvSpPr txBox="true"/>
          <p:nvPr/>
        </p:nvSpPr>
        <p:spPr>
          <a:xfrm rot="0">
            <a:off x="1028700" y="17946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Trains a machine learning classifier using the preprocessed embeddings.</a:t>
            </a:r>
          </a:p>
        </p:txBody>
      </p:sp>
      <p:sp>
        <p:nvSpPr>
          <p:cNvPr name="TextBox 5" id="5"/>
          <p:cNvSpPr txBox="true"/>
          <p:nvPr/>
        </p:nvSpPr>
        <p:spPr>
          <a:xfrm rot="0">
            <a:off x="1028700" y="54522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Key Features: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Automates the training process.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Saves the trained model for real-time recognition.</a:t>
            </a:r>
          </a:p>
        </p:txBody>
      </p:sp>
      <p:sp>
        <p:nvSpPr>
          <p:cNvPr name="TextBox 6" id="6"/>
          <p:cNvSpPr txBox="true"/>
          <p:nvPr/>
        </p:nvSpPr>
        <p:spPr>
          <a:xfrm rot="0">
            <a:off x="1028700" y="72810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Loads embeddings and their labels.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Splits the data into training and testing sets for evaluation.</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Trains the classifier and evaluates its performance (e.g., accuracy or precision).</a:t>
            </a:r>
          </a:p>
        </p:txBody>
      </p:sp>
      <p:sp>
        <p:nvSpPr>
          <p:cNvPr name="TextBox 7" id="7"/>
          <p:cNvSpPr txBox="true"/>
          <p:nvPr/>
        </p:nvSpPr>
        <p:spPr>
          <a:xfrm rot="0">
            <a:off x="1028700" y="30900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Uses the embeddings generated in the preprocessing step to train a classification model Support Vector Machine (SVM).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The trained model is capable of distinguishing between individuals in the dataset.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5510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5214699" y="1100162"/>
            <a:ext cx="7858601" cy="1292858"/>
          </a:xfrm>
          <a:prstGeom prst="rect">
            <a:avLst/>
          </a:prstGeom>
        </p:spPr>
        <p:txBody>
          <a:bodyPr anchor="t" rtlCol="false" tIns="0" lIns="0" bIns="0" rIns="0">
            <a:spAutoFit/>
          </a:bodyPr>
          <a:lstStyle/>
          <a:p>
            <a:pPr algn="ctr">
              <a:lnSpc>
                <a:spcPts val="8719"/>
              </a:lnSpc>
              <a:spcBef>
                <a:spcPct val="0"/>
              </a:spcBef>
            </a:pPr>
            <a:r>
              <a:rPr lang="en-US" b="true" sz="7999" spc="127">
                <a:solidFill>
                  <a:srgbClr val="000000"/>
                </a:solidFill>
                <a:latin typeface="Times New Roman Bold"/>
                <a:ea typeface="Times New Roman Bold"/>
                <a:cs typeface="Times New Roman Bold"/>
                <a:sym typeface="Times New Roman Bold"/>
              </a:rPr>
              <a:t>FINAL REVIEW</a:t>
            </a:r>
          </a:p>
        </p:txBody>
      </p:sp>
      <p:sp>
        <p:nvSpPr>
          <p:cNvPr name="TextBox 9" id="9"/>
          <p:cNvSpPr txBox="true"/>
          <p:nvPr/>
        </p:nvSpPr>
        <p:spPr>
          <a:xfrm rot="0">
            <a:off x="6042779" y="2943537"/>
            <a:ext cx="6202442" cy="2796159"/>
          </a:xfrm>
          <a:prstGeom prst="rect">
            <a:avLst/>
          </a:prstGeom>
        </p:spPr>
        <p:txBody>
          <a:bodyPr anchor="t" rtlCol="false" tIns="0" lIns="0" bIns="0" rIns="0">
            <a:spAutoFit/>
          </a:bodyPr>
          <a:lstStyle/>
          <a:p>
            <a:pPr algn="just">
              <a:lnSpc>
                <a:spcPts val="4487"/>
              </a:lnSpc>
            </a:pPr>
            <a:r>
              <a:rPr lang="en-US" sz="3399" b="true">
                <a:solidFill>
                  <a:srgbClr val="000000"/>
                </a:solidFill>
                <a:latin typeface="Canva Sans Bold"/>
                <a:ea typeface="Canva Sans Bold"/>
                <a:cs typeface="Canva Sans Bold"/>
                <a:sym typeface="Canva Sans Bold"/>
              </a:rPr>
              <a:t>           TEAM MEMBERS</a:t>
            </a:r>
          </a:p>
          <a:p>
            <a:pPr algn="just">
              <a:lnSpc>
                <a:spcPts val="4487"/>
              </a:lnSpc>
            </a:pPr>
            <a:r>
              <a:rPr lang="en-US" sz="3399">
                <a:solidFill>
                  <a:srgbClr val="000000"/>
                </a:solidFill>
                <a:latin typeface="Canva Sans"/>
                <a:ea typeface="Canva Sans"/>
                <a:cs typeface="Canva Sans"/>
                <a:sym typeface="Canva Sans"/>
              </a:rPr>
              <a:t>LOGESHWARAN V V (2118125)</a:t>
            </a:r>
          </a:p>
          <a:p>
            <a:pPr algn="just">
              <a:lnSpc>
                <a:spcPts val="4487"/>
              </a:lnSpc>
            </a:pPr>
            <a:r>
              <a:rPr lang="en-US" sz="3399">
                <a:solidFill>
                  <a:srgbClr val="000000"/>
                </a:solidFill>
                <a:latin typeface="Canva Sans"/>
                <a:ea typeface="Canva Sans"/>
                <a:cs typeface="Canva Sans"/>
                <a:sym typeface="Canva Sans"/>
              </a:rPr>
              <a:t>SEDHU RAM P (2118138)</a:t>
            </a:r>
          </a:p>
          <a:p>
            <a:pPr algn="just">
              <a:lnSpc>
                <a:spcPts val="4487"/>
              </a:lnSpc>
            </a:pPr>
            <a:r>
              <a:rPr lang="en-US" sz="3399">
                <a:solidFill>
                  <a:srgbClr val="000000"/>
                </a:solidFill>
                <a:latin typeface="Canva Sans"/>
                <a:ea typeface="Canva Sans"/>
                <a:cs typeface="Canva Sans"/>
                <a:sym typeface="Canva Sans"/>
              </a:rPr>
              <a:t>SRIDHAR E (2118145) </a:t>
            </a:r>
          </a:p>
          <a:p>
            <a:pPr algn="just">
              <a:lnSpc>
                <a:spcPts val="4487"/>
              </a:lnSpc>
            </a:pPr>
            <a:r>
              <a:rPr lang="en-US" sz="3399">
                <a:solidFill>
                  <a:srgbClr val="000000"/>
                </a:solidFill>
                <a:latin typeface="Canva Sans"/>
                <a:ea typeface="Canva Sans"/>
                <a:cs typeface="Canva Sans"/>
                <a:sym typeface="Canva Sans"/>
              </a:rPr>
              <a:t>TAMIZHARASU M (2118L10)</a:t>
            </a:r>
          </a:p>
        </p:txBody>
      </p:sp>
      <p:sp>
        <p:nvSpPr>
          <p:cNvPr name="TextBox 10" id="10"/>
          <p:cNvSpPr txBox="true"/>
          <p:nvPr/>
        </p:nvSpPr>
        <p:spPr>
          <a:xfrm rot="0">
            <a:off x="3319645" y="6749346"/>
            <a:ext cx="11686809" cy="952373"/>
          </a:xfrm>
          <a:prstGeom prst="rect">
            <a:avLst/>
          </a:prstGeom>
        </p:spPr>
        <p:txBody>
          <a:bodyPr anchor="t" rtlCol="false" tIns="0" lIns="0" bIns="0" rIns="0">
            <a:spAutoFit/>
          </a:bodyPr>
          <a:lstStyle/>
          <a:p>
            <a:pPr algn="ctr">
              <a:lnSpc>
                <a:spcPts val="3705"/>
              </a:lnSpc>
            </a:pPr>
            <a:r>
              <a:rPr lang="en-US" sz="3399" spc="54">
                <a:solidFill>
                  <a:srgbClr val="000000"/>
                </a:solidFill>
                <a:latin typeface="Canva Sans"/>
                <a:ea typeface="Canva Sans"/>
                <a:cs typeface="Canva Sans"/>
                <a:sym typeface="Canva Sans"/>
              </a:rPr>
              <a:t> </a:t>
            </a:r>
            <a:r>
              <a:rPr lang="en-US" b="true" sz="3399" spc="54">
                <a:solidFill>
                  <a:srgbClr val="000000"/>
                </a:solidFill>
                <a:latin typeface="Canva Sans Bold"/>
                <a:ea typeface="Canva Sans Bold"/>
                <a:cs typeface="Canva Sans Bold"/>
                <a:sym typeface="Canva Sans Bold"/>
              </a:rPr>
              <a:t>PROJECT GUIDE </a:t>
            </a:r>
          </a:p>
          <a:p>
            <a:pPr algn="ctr">
              <a:lnSpc>
                <a:spcPts val="3705"/>
              </a:lnSpc>
              <a:spcBef>
                <a:spcPct val="0"/>
              </a:spcBef>
            </a:pPr>
            <a:r>
              <a:rPr lang="en-US" sz="3399" spc="54">
                <a:solidFill>
                  <a:srgbClr val="000000"/>
                </a:solidFill>
                <a:latin typeface="Canva Sans"/>
                <a:ea typeface="Canva Sans"/>
                <a:cs typeface="Canva Sans"/>
                <a:sym typeface="Canva Sans"/>
              </a:rPr>
              <a:t>DR.R.DEVI M.Tech.,PhD.,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2025"/>
            <a:ext cx="6768346"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5.FACE RECOGNITION MODULE </a:t>
            </a:r>
          </a:p>
        </p:txBody>
      </p:sp>
      <p:sp>
        <p:nvSpPr>
          <p:cNvPr name="TextBox 4" id="4"/>
          <p:cNvSpPr txBox="true"/>
          <p:nvPr/>
        </p:nvSpPr>
        <p:spPr>
          <a:xfrm rot="0">
            <a:off x="1028700" y="16422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Identifies registered users in real-time using a live webcam feed and records their attendance.</a:t>
            </a:r>
          </a:p>
        </p:txBody>
      </p:sp>
      <p:sp>
        <p:nvSpPr>
          <p:cNvPr name="TextBox 5" id="5"/>
          <p:cNvSpPr txBox="true"/>
          <p:nvPr/>
        </p:nvSpPr>
        <p:spPr>
          <a:xfrm rot="0">
            <a:off x="1028700" y="48426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Key Features: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Real-time recognition with visual feedback.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Automatic recording of attendance upon successful recognition</a:t>
            </a:r>
          </a:p>
        </p:txBody>
      </p:sp>
      <p:sp>
        <p:nvSpPr>
          <p:cNvPr name="TextBox 6" id="6"/>
          <p:cNvSpPr txBox="true"/>
          <p:nvPr/>
        </p:nvSpPr>
        <p:spPr>
          <a:xfrm rot="0">
            <a:off x="1028700" y="8199924"/>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Uses the trained model to predict the identity of detected faces.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Records attendance in the database or a file.</a:t>
            </a:r>
          </a:p>
        </p:txBody>
      </p:sp>
      <p:sp>
        <p:nvSpPr>
          <p:cNvPr name="TextBox 7" id="7"/>
          <p:cNvSpPr txBox="true"/>
          <p:nvPr/>
        </p:nvSpPr>
        <p:spPr>
          <a:xfrm rot="0">
            <a:off x="1028700" y="33186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Streams live webcam footage, detects faces, matches them with registered users, and records attendance with timestamps for recognized faces.</a:t>
            </a:r>
          </a:p>
        </p:txBody>
      </p:sp>
      <p:sp>
        <p:nvSpPr>
          <p:cNvPr name="TextBox 8" id="8"/>
          <p:cNvSpPr txBox="true"/>
          <p:nvPr/>
        </p:nvSpPr>
        <p:spPr>
          <a:xfrm rot="0">
            <a:off x="1028700" y="6523524"/>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Frontend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Detect faces in the webcam using blazeface model.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Captures images and send to backend for processing.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004673"/>
            <a:ext cx="7530584"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6.ATTENDANCE RECORDS MODULE</a:t>
            </a:r>
          </a:p>
        </p:txBody>
      </p:sp>
      <p:sp>
        <p:nvSpPr>
          <p:cNvPr name="TextBox 4" id="4"/>
          <p:cNvSpPr txBox="true"/>
          <p:nvPr/>
        </p:nvSpPr>
        <p:spPr>
          <a:xfrm rot="0">
            <a:off x="1028700" y="17946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Provides a tabular view of attendance records for all users.</a:t>
            </a:r>
          </a:p>
        </p:txBody>
      </p:sp>
      <p:sp>
        <p:nvSpPr>
          <p:cNvPr name="TextBox 5" id="5"/>
          <p:cNvSpPr txBox="true"/>
          <p:nvPr/>
        </p:nvSpPr>
        <p:spPr>
          <a:xfrm rot="0">
            <a:off x="1028700" y="5376013"/>
            <a:ext cx="16230600"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Queries the attendance database or file for records.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Renders the data dynamically using Flask and Jinja2 templates. </a:t>
            </a:r>
          </a:p>
        </p:txBody>
      </p:sp>
      <p:sp>
        <p:nvSpPr>
          <p:cNvPr name="TextBox 6" id="6"/>
          <p:cNvSpPr txBox="true"/>
          <p:nvPr/>
        </p:nvSpPr>
        <p:spPr>
          <a:xfrm rot="0">
            <a:off x="1028700" y="30519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Displays the list of all attendance entries with the user’s name and timestamp.</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Features a  table for easy viewing of large datasets.</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Allows users to navigate back to the home page for further actions.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004673"/>
            <a:ext cx="7429619"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7.REGISTERED STUDENTS MODULE</a:t>
            </a:r>
          </a:p>
        </p:txBody>
      </p:sp>
      <p:sp>
        <p:nvSpPr>
          <p:cNvPr name="TextBox 4" id="4"/>
          <p:cNvSpPr txBox="true"/>
          <p:nvPr/>
        </p:nvSpPr>
        <p:spPr>
          <a:xfrm rot="0">
            <a:off x="1028700" y="17946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Displays a list of all students registered in the system.</a:t>
            </a:r>
          </a:p>
        </p:txBody>
      </p:sp>
      <p:sp>
        <p:nvSpPr>
          <p:cNvPr name="TextBox 5" id="5"/>
          <p:cNvSpPr txBox="true"/>
          <p:nvPr/>
        </p:nvSpPr>
        <p:spPr>
          <a:xfrm rot="0">
            <a:off x="1019175" y="59094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Fetches and displays student data from the database or a directory structure.</a:t>
            </a:r>
          </a:p>
        </p:txBody>
      </p:sp>
      <p:sp>
        <p:nvSpPr>
          <p:cNvPr name="TextBox 6" id="6"/>
          <p:cNvSpPr txBox="true"/>
          <p:nvPr/>
        </p:nvSpPr>
        <p:spPr>
          <a:xfrm rot="0">
            <a:off x="1028700" y="3051913"/>
            <a:ext cx="16230600" cy="26479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Provides a table with student details, including serial number, name, roll number, and registration date.</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Ensures users can view all individuals whose datasets have been created.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Features a "Back to Home" button for navigation.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004673"/>
            <a:ext cx="7147084"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8.EXPORT ATTENDANCE MODULE</a:t>
            </a:r>
          </a:p>
        </p:txBody>
      </p:sp>
      <p:sp>
        <p:nvSpPr>
          <p:cNvPr name="TextBox 4" id="4"/>
          <p:cNvSpPr txBox="true"/>
          <p:nvPr/>
        </p:nvSpPr>
        <p:spPr>
          <a:xfrm rot="0">
            <a:off x="1028700" y="1794613"/>
            <a:ext cx="16230600" cy="10477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Purpose: </a:t>
            </a:r>
          </a:p>
          <a:p>
            <a:pPr algn="just">
              <a:lnSpc>
                <a:spcPts val="4200"/>
              </a:lnSpc>
              <a:spcBef>
                <a:spcPct val="0"/>
              </a:spcBef>
            </a:pPr>
            <a:r>
              <a:rPr lang="en-US" sz="3000">
                <a:solidFill>
                  <a:srgbClr val="000000"/>
                </a:solidFill>
                <a:latin typeface="Canva Sans"/>
                <a:ea typeface="Canva Sans"/>
                <a:cs typeface="Canva Sans"/>
                <a:sym typeface="Canva Sans"/>
              </a:rPr>
              <a:t>Allows exporting of attendance data as a CSV file for reporting or integration.</a:t>
            </a:r>
          </a:p>
        </p:txBody>
      </p:sp>
      <p:sp>
        <p:nvSpPr>
          <p:cNvPr name="TextBox 5" id="5"/>
          <p:cNvSpPr txBox="true"/>
          <p:nvPr/>
        </p:nvSpPr>
        <p:spPr>
          <a:xfrm rot="0">
            <a:off x="1028700" y="53760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Backend Functionality: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Reads attendance records from the database.</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Formats the data into CSV format using libraries like  CSV.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Provides the file for download.</a:t>
            </a:r>
          </a:p>
        </p:txBody>
      </p:sp>
      <p:sp>
        <p:nvSpPr>
          <p:cNvPr name="TextBox 6" id="6"/>
          <p:cNvSpPr txBox="true"/>
          <p:nvPr/>
        </p:nvSpPr>
        <p:spPr>
          <a:xfrm rot="0">
            <a:off x="1028700" y="3051913"/>
            <a:ext cx="16230600" cy="21145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Description: </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Features a "Download CSV" button to export attendance data.</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Generates a structured CSV file with columns for Name, Roll Number, and Timestamp.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1768252"/>
            <a:ext cx="10237247" cy="5827697"/>
          </a:xfrm>
          <a:custGeom>
            <a:avLst/>
            <a:gdLst/>
            <a:ahLst/>
            <a:cxnLst/>
            <a:rect r="r" b="b" t="t" l="l"/>
            <a:pathLst>
              <a:path h="5827697" w="10237247">
                <a:moveTo>
                  <a:pt x="0" y="0"/>
                </a:moveTo>
                <a:lnTo>
                  <a:pt x="10237247" y="0"/>
                </a:lnTo>
                <a:lnTo>
                  <a:pt x="10237247" y="5827697"/>
                </a:lnTo>
                <a:lnTo>
                  <a:pt x="0" y="5827697"/>
                </a:lnTo>
                <a:lnTo>
                  <a:pt x="0" y="0"/>
                </a:lnTo>
                <a:close/>
              </a:path>
            </a:pathLst>
          </a:custGeom>
          <a:blipFill>
            <a:blip r:embed="rId3"/>
            <a:stretch>
              <a:fillRect l="-15366" t="-19575" r="-16086" b="-10315"/>
            </a:stretch>
          </a:blipFill>
        </p:spPr>
      </p:sp>
      <p:sp>
        <p:nvSpPr>
          <p:cNvPr name="Freeform 4" id="4"/>
          <p:cNvSpPr/>
          <p:nvPr/>
        </p:nvSpPr>
        <p:spPr>
          <a:xfrm flipH="false" flipV="false" rot="0">
            <a:off x="11455967" y="1768252"/>
            <a:ext cx="6270868" cy="6714738"/>
          </a:xfrm>
          <a:custGeom>
            <a:avLst/>
            <a:gdLst/>
            <a:ahLst/>
            <a:cxnLst/>
            <a:rect r="r" b="b" t="t" l="l"/>
            <a:pathLst>
              <a:path h="6714738" w="6270868">
                <a:moveTo>
                  <a:pt x="0" y="0"/>
                </a:moveTo>
                <a:lnTo>
                  <a:pt x="6270868" y="0"/>
                </a:lnTo>
                <a:lnTo>
                  <a:pt x="6270868" y="6714737"/>
                </a:lnTo>
                <a:lnTo>
                  <a:pt x="0" y="6714737"/>
                </a:lnTo>
                <a:lnTo>
                  <a:pt x="0" y="0"/>
                </a:lnTo>
                <a:close/>
              </a:path>
            </a:pathLst>
          </a:custGeom>
          <a:blipFill>
            <a:blip r:embed="rId4"/>
            <a:stretch>
              <a:fillRect l="-61778" t="-6935" r="-52806" b="0"/>
            </a:stretch>
          </a:blipFill>
        </p:spPr>
      </p:sp>
      <p:sp>
        <p:nvSpPr>
          <p:cNvPr name="TextBox 5" id="5"/>
          <p:cNvSpPr txBox="true"/>
          <p:nvPr/>
        </p:nvSpPr>
        <p:spPr>
          <a:xfrm rot="0">
            <a:off x="1028700" y="1004673"/>
            <a:ext cx="1782128"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OUTPUT</a:t>
            </a:r>
          </a:p>
        </p:txBody>
      </p:sp>
      <p:sp>
        <p:nvSpPr>
          <p:cNvPr name="TextBox 6" id="6"/>
          <p:cNvSpPr txBox="true"/>
          <p:nvPr/>
        </p:nvSpPr>
        <p:spPr>
          <a:xfrm rot="0">
            <a:off x="11455967" y="8416314"/>
            <a:ext cx="6270868"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Dataset Creation</a:t>
            </a:r>
          </a:p>
        </p:txBody>
      </p:sp>
      <p:sp>
        <p:nvSpPr>
          <p:cNvPr name="TextBox 7" id="7"/>
          <p:cNvSpPr txBox="true"/>
          <p:nvPr/>
        </p:nvSpPr>
        <p:spPr>
          <a:xfrm rot="0">
            <a:off x="1028700" y="7529274"/>
            <a:ext cx="10237247"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Home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1768252"/>
            <a:ext cx="6821081" cy="7247180"/>
          </a:xfrm>
          <a:custGeom>
            <a:avLst/>
            <a:gdLst/>
            <a:ahLst/>
            <a:cxnLst/>
            <a:rect r="r" b="b" t="t" l="l"/>
            <a:pathLst>
              <a:path h="7247180" w="6821081">
                <a:moveTo>
                  <a:pt x="0" y="0"/>
                </a:moveTo>
                <a:lnTo>
                  <a:pt x="6821081" y="0"/>
                </a:lnTo>
                <a:lnTo>
                  <a:pt x="6821081" y="7247180"/>
                </a:lnTo>
                <a:lnTo>
                  <a:pt x="0" y="7247180"/>
                </a:lnTo>
                <a:lnTo>
                  <a:pt x="0" y="0"/>
                </a:lnTo>
                <a:close/>
              </a:path>
            </a:pathLst>
          </a:custGeom>
          <a:blipFill>
            <a:blip r:embed="rId3"/>
            <a:stretch>
              <a:fillRect l="0" t="-402" r="-134510" b="-17000"/>
            </a:stretch>
          </a:blipFill>
        </p:spPr>
      </p:sp>
      <p:sp>
        <p:nvSpPr>
          <p:cNvPr name="Freeform 4" id="4"/>
          <p:cNvSpPr/>
          <p:nvPr/>
        </p:nvSpPr>
        <p:spPr>
          <a:xfrm flipH="false" flipV="false" rot="0">
            <a:off x="9461698" y="1768252"/>
            <a:ext cx="7008205" cy="7247180"/>
          </a:xfrm>
          <a:custGeom>
            <a:avLst/>
            <a:gdLst/>
            <a:ahLst/>
            <a:cxnLst/>
            <a:rect r="r" b="b" t="t" l="l"/>
            <a:pathLst>
              <a:path h="7247180" w="7008205">
                <a:moveTo>
                  <a:pt x="0" y="0"/>
                </a:moveTo>
                <a:lnTo>
                  <a:pt x="7008205" y="0"/>
                </a:lnTo>
                <a:lnTo>
                  <a:pt x="7008205" y="7247180"/>
                </a:lnTo>
                <a:lnTo>
                  <a:pt x="0" y="7247180"/>
                </a:lnTo>
                <a:lnTo>
                  <a:pt x="0" y="0"/>
                </a:lnTo>
                <a:close/>
              </a:path>
            </a:pathLst>
          </a:custGeom>
          <a:blipFill>
            <a:blip r:embed="rId4"/>
            <a:stretch>
              <a:fillRect l="-50850" t="-6738" r="-57834" b="0"/>
            </a:stretch>
          </a:blipFill>
        </p:spPr>
      </p:sp>
      <p:sp>
        <p:nvSpPr>
          <p:cNvPr name="TextBox 5" id="5"/>
          <p:cNvSpPr txBox="true"/>
          <p:nvPr/>
        </p:nvSpPr>
        <p:spPr>
          <a:xfrm rot="0">
            <a:off x="1028700" y="1004673"/>
            <a:ext cx="1782128"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OUTPUT</a:t>
            </a:r>
          </a:p>
        </p:txBody>
      </p:sp>
      <p:sp>
        <p:nvSpPr>
          <p:cNvPr name="TextBox 6" id="6"/>
          <p:cNvSpPr txBox="true"/>
          <p:nvPr/>
        </p:nvSpPr>
        <p:spPr>
          <a:xfrm rot="0">
            <a:off x="9461698" y="8948757"/>
            <a:ext cx="7008205" cy="1180465"/>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Face Recognition and Attendance Marking</a:t>
            </a:r>
          </a:p>
        </p:txBody>
      </p:sp>
      <p:sp>
        <p:nvSpPr>
          <p:cNvPr name="TextBox 7" id="7"/>
          <p:cNvSpPr txBox="true"/>
          <p:nvPr/>
        </p:nvSpPr>
        <p:spPr>
          <a:xfrm rot="0">
            <a:off x="1028700" y="8948757"/>
            <a:ext cx="6821081"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Preprocessing Embedding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2189264"/>
            <a:ext cx="7791760" cy="5098312"/>
          </a:xfrm>
          <a:custGeom>
            <a:avLst/>
            <a:gdLst/>
            <a:ahLst/>
            <a:cxnLst/>
            <a:rect r="r" b="b" t="t" l="l"/>
            <a:pathLst>
              <a:path h="5098312" w="7791760">
                <a:moveTo>
                  <a:pt x="0" y="0"/>
                </a:moveTo>
                <a:lnTo>
                  <a:pt x="7791760" y="0"/>
                </a:lnTo>
                <a:lnTo>
                  <a:pt x="7791760" y="5098312"/>
                </a:lnTo>
                <a:lnTo>
                  <a:pt x="0" y="5098312"/>
                </a:lnTo>
                <a:lnTo>
                  <a:pt x="0" y="0"/>
                </a:lnTo>
                <a:close/>
              </a:path>
            </a:pathLst>
          </a:custGeom>
          <a:blipFill>
            <a:blip r:embed="rId3"/>
            <a:stretch>
              <a:fillRect l="-41041" t="-21333" r="-46388" b="-31071"/>
            </a:stretch>
          </a:blipFill>
        </p:spPr>
      </p:sp>
      <p:sp>
        <p:nvSpPr>
          <p:cNvPr name="Freeform 4" id="4"/>
          <p:cNvSpPr/>
          <p:nvPr/>
        </p:nvSpPr>
        <p:spPr>
          <a:xfrm flipH="false" flipV="false" rot="0">
            <a:off x="9413009" y="1728072"/>
            <a:ext cx="6774300" cy="5900197"/>
          </a:xfrm>
          <a:custGeom>
            <a:avLst/>
            <a:gdLst/>
            <a:ahLst/>
            <a:cxnLst/>
            <a:rect r="r" b="b" t="t" l="l"/>
            <a:pathLst>
              <a:path h="5900197" w="6774300">
                <a:moveTo>
                  <a:pt x="0" y="0"/>
                </a:moveTo>
                <a:lnTo>
                  <a:pt x="6774301" y="0"/>
                </a:lnTo>
                <a:lnTo>
                  <a:pt x="6774301" y="5900197"/>
                </a:lnTo>
                <a:lnTo>
                  <a:pt x="0" y="5900197"/>
                </a:lnTo>
                <a:lnTo>
                  <a:pt x="0" y="0"/>
                </a:lnTo>
                <a:close/>
              </a:path>
            </a:pathLst>
          </a:custGeom>
          <a:blipFill>
            <a:blip r:embed="rId4"/>
            <a:stretch>
              <a:fillRect l="0" t="0" r="0" b="0"/>
            </a:stretch>
          </a:blipFill>
        </p:spPr>
      </p:sp>
      <p:sp>
        <p:nvSpPr>
          <p:cNvPr name="TextBox 5" id="5"/>
          <p:cNvSpPr txBox="true"/>
          <p:nvPr/>
        </p:nvSpPr>
        <p:spPr>
          <a:xfrm rot="0">
            <a:off x="1028700" y="1004673"/>
            <a:ext cx="1782128"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OUTPUT</a:t>
            </a:r>
          </a:p>
        </p:txBody>
      </p:sp>
      <p:sp>
        <p:nvSpPr>
          <p:cNvPr name="TextBox 6" id="6"/>
          <p:cNvSpPr txBox="true"/>
          <p:nvPr/>
        </p:nvSpPr>
        <p:spPr>
          <a:xfrm rot="0">
            <a:off x="11994567" y="7744895"/>
            <a:ext cx="1965722"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Accuracy</a:t>
            </a:r>
          </a:p>
        </p:txBody>
      </p:sp>
      <p:sp>
        <p:nvSpPr>
          <p:cNvPr name="TextBox 7" id="7"/>
          <p:cNvSpPr txBox="true"/>
          <p:nvPr/>
        </p:nvSpPr>
        <p:spPr>
          <a:xfrm rot="0">
            <a:off x="1028700" y="7220901"/>
            <a:ext cx="7791760" cy="580390"/>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Canva Sans Bold"/>
                <a:ea typeface="Canva Sans Bold"/>
                <a:cs typeface="Canva Sans Bold"/>
                <a:sym typeface="Canva Sans Bold"/>
              </a:rPr>
              <a:t>Attendance Records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2025"/>
            <a:ext cx="2790587"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REFERENCES</a:t>
            </a:r>
          </a:p>
        </p:txBody>
      </p:sp>
      <p:sp>
        <p:nvSpPr>
          <p:cNvPr name="TextBox 4" id="4"/>
          <p:cNvSpPr txBox="true"/>
          <p:nvPr/>
        </p:nvSpPr>
        <p:spPr>
          <a:xfrm rot="0">
            <a:off x="1028700" y="1588526"/>
            <a:ext cx="16230600" cy="8052435"/>
          </a:xfrm>
          <a:prstGeom prst="rect">
            <a:avLst/>
          </a:prstGeom>
        </p:spPr>
        <p:txBody>
          <a:bodyPr anchor="t" rtlCol="false" tIns="0" lIns="0" bIns="0" rIns="0">
            <a:spAutoFit/>
          </a:bodyPr>
          <a:lstStyle/>
          <a:p>
            <a:pPr algn="just">
              <a:lnSpc>
                <a:spcPts val="5370"/>
              </a:lnSpc>
            </a:pPr>
            <a:r>
              <a:rPr lang="en-US" sz="3000">
                <a:solidFill>
                  <a:srgbClr val="000000"/>
                </a:solidFill>
                <a:latin typeface="Canva Sans"/>
                <a:ea typeface="Canva Sans"/>
                <a:cs typeface="Canva Sans"/>
                <a:sym typeface="Canva Sans"/>
              </a:rPr>
              <a:t>[1]Muhammad Haikal Mohd Kamil, Norliza Zaini, Lucyantie Mazalan, Afiq Harith Ahamad – 2023 “</a:t>
            </a:r>
            <a:r>
              <a:rPr lang="en-US" sz="3000" b="true">
                <a:solidFill>
                  <a:srgbClr val="000000"/>
                </a:solidFill>
                <a:latin typeface="Canva Sans Bold"/>
                <a:ea typeface="Canva Sans Bold"/>
                <a:cs typeface="Canva Sans Bold"/>
                <a:sym typeface="Canva Sans Bold"/>
              </a:rPr>
              <a:t>Online attendance system based on facial recognition with face mask detection</a:t>
            </a:r>
            <a:r>
              <a:rPr lang="en-US" sz="3000">
                <a:solidFill>
                  <a:srgbClr val="000000"/>
                </a:solidFill>
                <a:latin typeface="Canva Sans"/>
                <a:ea typeface="Canva Sans"/>
                <a:cs typeface="Canva Sans"/>
                <a:sym typeface="Canva Sans"/>
              </a:rPr>
              <a:t>”, Springer, vol 82, pp. 34437–34457</a:t>
            </a:r>
          </a:p>
          <a:p>
            <a:pPr algn="just">
              <a:lnSpc>
                <a:spcPts val="5370"/>
              </a:lnSpc>
            </a:pPr>
            <a:r>
              <a:rPr lang="en-US" sz="3000">
                <a:solidFill>
                  <a:srgbClr val="000000"/>
                </a:solidFill>
                <a:latin typeface="Canva Sans"/>
                <a:ea typeface="Canva Sans"/>
                <a:cs typeface="Canva Sans"/>
                <a:sym typeface="Canva Sans"/>
              </a:rPr>
              <a:t>[2]Dr. Sarita Sanap,Ms. Sakshi Narwade,Mr. Sahil Goge,Mr. Krishna Pandit - 2023 “</a:t>
            </a:r>
            <a:r>
              <a:rPr lang="en-US" sz="3000" b="true">
                <a:solidFill>
                  <a:srgbClr val="000000"/>
                </a:solidFill>
                <a:latin typeface="Canva Sans Bold"/>
                <a:ea typeface="Canva Sans Bold"/>
                <a:cs typeface="Canva Sans Bold"/>
                <a:sym typeface="Canva Sans Bold"/>
              </a:rPr>
              <a:t>Face Recognition Based Attendance System Using Histogram of Oriented Gradients and Linear Support Vector Machine</a:t>
            </a:r>
            <a:r>
              <a:rPr lang="en-US" sz="3000">
                <a:solidFill>
                  <a:srgbClr val="000000"/>
                </a:solidFill>
                <a:latin typeface="Canva Sans"/>
                <a:ea typeface="Canva Sans"/>
                <a:cs typeface="Canva Sans"/>
                <a:sym typeface="Canva Sans"/>
              </a:rPr>
              <a:t>”, EJTAS, vol 1, No.1,pp. 87</a:t>
            </a:r>
          </a:p>
          <a:p>
            <a:pPr algn="just">
              <a:lnSpc>
                <a:spcPts val="5370"/>
              </a:lnSpc>
            </a:pPr>
            <a:r>
              <a:rPr lang="en-US" sz="3000">
                <a:solidFill>
                  <a:srgbClr val="000000"/>
                </a:solidFill>
                <a:latin typeface="Canva Sans"/>
                <a:ea typeface="Canva Sans"/>
                <a:cs typeface="Canva Sans"/>
                <a:sym typeface="Canva Sans"/>
              </a:rPr>
              <a:t>[3]Andre Budiman, Fabiana, Ricky Aryatama Yaputera, Said Achmad, Aditya Kurniawan – 2023 “</a:t>
            </a:r>
            <a:r>
              <a:rPr lang="en-US" sz="3000" b="true">
                <a:solidFill>
                  <a:srgbClr val="000000"/>
                </a:solidFill>
                <a:latin typeface="Canva Sans Bold"/>
                <a:ea typeface="Canva Sans Bold"/>
                <a:cs typeface="Canva Sans Bold"/>
                <a:sym typeface="Canva Sans Bold"/>
              </a:rPr>
              <a:t>Student attendance with face recognition (LBPH or CNN)</a:t>
            </a:r>
            <a:r>
              <a:rPr lang="en-US" sz="3000">
                <a:solidFill>
                  <a:srgbClr val="000000"/>
                </a:solidFill>
                <a:latin typeface="Canva Sans"/>
                <a:ea typeface="Canva Sans"/>
                <a:cs typeface="Canva Sans"/>
                <a:sym typeface="Canva Sans"/>
              </a:rPr>
              <a:t>”, ELSEVIER, vol 216, pp. 31-38</a:t>
            </a:r>
          </a:p>
          <a:p>
            <a:pPr algn="just">
              <a:lnSpc>
                <a:spcPts val="5370"/>
              </a:lnSpc>
            </a:pPr>
            <a:r>
              <a:rPr lang="en-US" sz="3000">
                <a:solidFill>
                  <a:srgbClr val="000000"/>
                </a:solidFill>
                <a:latin typeface="Canva Sans"/>
                <a:ea typeface="Canva Sans"/>
                <a:cs typeface="Canva Sans"/>
                <a:sym typeface="Canva Sans"/>
              </a:rPr>
              <a:t>[4]Aditya UmalkarShivang Singh ManhasImazChandiwalaNarendra Bhagat -2023 “</a:t>
            </a:r>
            <a:r>
              <a:rPr lang="en-US" b="true" sz="3000">
                <a:solidFill>
                  <a:srgbClr val="000000"/>
                </a:solidFill>
                <a:latin typeface="Canva Sans Bold"/>
                <a:ea typeface="Canva Sans Bold"/>
                <a:cs typeface="Canva Sans Bold"/>
                <a:sym typeface="Canva Sans Bold"/>
              </a:rPr>
              <a:t>Face Recognition Based Attendance System Using Real Time Data</a:t>
            </a:r>
            <a:r>
              <a:rPr lang="en-US" sz="3000">
                <a:solidFill>
                  <a:srgbClr val="000000"/>
                </a:solidFill>
                <a:latin typeface="Canva Sans"/>
                <a:ea typeface="Canva Sans"/>
                <a:cs typeface="Canva Sans"/>
                <a:sym typeface="Canva Sans"/>
              </a:rPr>
              <a:t>”, IJCRT, vol 11, pp. 2320-2882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2025"/>
            <a:ext cx="2790587"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REFERENCES</a:t>
            </a:r>
          </a:p>
        </p:txBody>
      </p:sp>
      <p:sp>
        <p:nvSpPr>
          <p:cNvPr name="TextBox 4" id="4"/>
          <p:cNvSpPr txBox="true"/>
          <p:nvPr/>
        </p:nvSpPr>
        <p:spPr>
          <a:xfrm rot="0">
            <a:off x="1028700" y="1658438"/>
            <a:ext cx="16230600" cy="8052435"/>
          </a:xfrm>
          <a:prstGeom prst="rect">
            <a:avLst/>
          </a:prstGeom>
        </p:spPr>
        <p:txBody>
          <a:bodyPr anchor="t" rtlCol="false" tIns="0" lIns="0" bIns="0" rIns="0">
            <a:spAutoFit/>
          </a:bodyPr>
          <a:lstStyle/>
          <a:p>
            <a:pPr algn="just">
              <a:lnSpc>
                <a:spcPts val="5370"/>
              </a:lnSpc>
            </a:pPr>
            <a:r>
              <a:rPr lang="en-US" sz="3000">
                <a:solidFill>
                  <a:srgbClr val="000000"/>
                </a:solidFill>
                <a:latin typeface="Canva Sans"/>
                <a:ea typeface="Canva Sans"/>
                <a:cs typeface="Canva Sans"/>
                <a:sym typeface="Canva Sans"/>
              </a:rPr>
              <a:t>[5]Ashish Kumar Shukla, Archana Shukla, Raghvendra Singh-2023 “</a:t>
            </a:r>
            <a:r>
              <a:rPr lang="en-US" sz="3000" b="true">
                <a:solidFill>
                  <a:srgbClr val="000000"/>
                </a:solidFill>
                <a:latin typeface="Canva Sans Bold"/>
                <a:ea typeface="Canva Sans Bold"/>
                <a:cs typeface="Canva Sans Bold"/>
                <a:sym typeface="Canva Sans Bold"/>
              </a:rPr>
              <a:t>Automatic attendance system based on CNN–LSTM and face recognition</a:t>
            </a:r>
            <a:r>
              <a:rPr lang="en-US" sz="3000">
                <a:solidFill>
                  <a:srgbClr val="000000"/>
                </a:solidFill>
                <a:latin typeface="Canva Sans"/>
                <a:ea typeface="Canva Sans"/>
                <a:cs typeface="Canva Sans"/>
                <a:sym typeface="Canva Sans"/>
              </a:rPr>
              <a:t>”, Springer, vol 16, pp. 1293–1301 </a:t>
            </a:r>
          </a:p>
          <a:p>
            <a:pPr algn="just">
              <a:lnSpc>
                <a:spcPts val="5370"/>
              </a:lnSpc>
            </a:pPr>
            <a:r>
              <a:rPr lang="en-US" sz="3000">
                <a:solidFill>
                  <a:srgbClr val="000000"/>
                </a:solidFill>
                <a:latin typeface="Canva Sans"/>
                <a:ea typeface="Canva Sans"/>
                <a:cs typeface="Canva Sans"/>
                <a:sym typeface="Canva Sans"/>
              </a:rPr>
              <a:t>[6]Olufemi S. Ojo , Mayowa O. Oyediran , Babatunde J. Bamgbade ID , Abidemi Emmanuel Adeniyi ID , Godwin Nse Ebong ID, and Sunday Adeola Ajagbe – 2023 “</a:t>
            </a:r>
            <a:r>
              <a:rPr lang="en-US" sz="3000" b="true">
                <a:solidFill>
                  <a:srgbClr val="000000"/>
                </a:solidFill>
                <a:latin typeface="Canva Sans Bold"/>
                <a:ea typeface="Canva Sans Bold"/>
                <a:cs typeface="Canva Sans Bold"/>
                <a:sym typeface="Canva Sans Bold"/>
              </a:rPr>
              <a:t>Development of an Improved Convolutional Neural Network for an Automated Face-Based University Attendance System</a:t>
            </a:r>
            <a:r>
              <a:rPr lang="en-US" sz="3000">
                <a:solidFill>
                  <a:srgbClr val="000000"/>
                </a:solidFill>
                <a:latin typeface="Canva Sans"/>
                <a:ea typeface="Canva Sans"/>
                <a:cs typeface="Canva Sans"/>
                <a:sym typeface="Canva Sans"/>
              </a:rPr>
              <a:t>”, PARADIGM Plus, vol 4, No.1, pp. 18-28</a:t>
            </a:r>
          </a:p>
          <a:p>
            <a:pPr algn="just">
              <a:lnSpc>
                <a:spcPts val="5370"/>
              </a:lnSpc>
            </a:pPr>
            <a:r>
              <a:rPr lang="en-US" sz="3000">
                <a:solidFill>
                  <a:srgbClr val="000000"/>
                </a:solidFill>
                <a:latin typeface="Canva Sans"/>
                <a:ea typeface="Canva Sans"/>
                <a:cs typeface="Canva Sans"/>
                <a:sym typeface="Canva Sans"/>
              </a:rPr>
              <a:t>[7]Ahmad S. Lateef , Mohammed Y. Kamil -2023 “</a:t>
            </a:r>
            <a:r>
              <a:rPr lang="en-US" sz="3000" b="true">
                <a:solidFill>
                  <a:srgbClr val="000000"/>
                </a:solidFill>
                <a:latin typeface="Canva Sans Bold"/>
                <a:ea typeface="Canva Sans Bold"/>
                <a:cs typeface="Canva Sans Bold"/>
                <a:sym typeface="Canva Sans Bold"/>
              </a:rPr>
              <a:t>Face Recognition-Based Automatic Attendance System in a Smart Classroom</a:t>
            </a:r>
            <a:r>
              <a:rPr lang="en-US" sz="3000">
                <a:solidFill>
                  <a:srgbClr val="000000"/>
                </a:solidFill>
                <a:latin typeface="Canva Sans"/>
                <a:ea typeface="Canva Sans"/>
                <a:cs typeface="Canva Sans"/>
                <a:sym typeface="Canva Sans"/>
              </a:rPr>
              <a:t>”, IJEEE, vol 20, pp. 37-47</a:t>
            </a:r>
          </a:p>
          <a:p>
            <a:pPr algn="just">
              <a:lnSpc>
                <a:spcPts val="5370"/>
              </a:lnSpc>
            </a:pPr>
            <a:r>
              <a:rPr lang="en-US" sz="3000">
                <a:solidFill>
                  <a:srgbClr val="000000"/>
                </a:solidFill>
                <a:latin typeface="Canva Sans"/>
                <a:ea typeface="Canva Sans"/>
                <a:cs typeface="Canva Sans"/>
                <a:sym typeface="Canva Sans"/>
              </a:rPr>
              <a:t>[8]Priyanka Manke, Mohammed Hamza Siddiqui, Himanshu Pednekar, Pawan Sakat, Qureshi Abdul Qadir-2024 “</a:t>
            </a:r>
            <a:r>
              <a:rPr lang="en-US" b="true" sz="3000">
                <a:solidFill>
                  <a:srgbClr val="000000"/>
                </a:solidFill>
                <a:latin typeface="Canva Sans Bold"/>
                <a:ea typeface="Canva Sans Bold"/>
                <a:cs typeface="Canva Sans Bold"/>
                <a:sym typeface="Canva Sans Bold"/>
              </a:rPr>
              <a:t>Facial Recognition-Based Attendance System</a:t>
            </a:r>
            <a:r>
              <a:rPr lang="en-US" sz="3000">
                <a:solidFill>
                  <a:srgbClr val="000000"/>
                </a:solidFill>
                <a:latin typeface="Canva Sans"/>
                <a:ea typeface="Canva Sans"/>
                <a:cs typeface="Canva Sans"/>
                <a:sym typeface="Canva Sans"/>
              </a:rPr>
              <a:t>”, IJISRT,vol 9, pp. 673-679</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962025"/>
            <a:ext cx="2790587" cy="5803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REFERENCES</a:t>
            </a:r>
          </a:p>
        </p:txBody>
      </p:sp>
      <p:sp>
        <p:nvSpPr>
          <p:cNvPr name="TextBox 4" id="4"/>
          <p:cNvSpPr txBox="true"/>
          <p:nvPr/>
        </p:nvSpPr>
        <p:spPr>
          <a:xfrm rot="0">
            <a:off x="1028700" y="1684442"/>
            <a:ext cx="16230600" cy="5347335"/>
          </a:xfrm>
          <a:prstGeom prst="rect">
            <a:avLst/>
          </a:prstGeom>
        </p:spPr>
        <p:txBody>
          <a:bodyPr anchor="t" rtlCol="false" tIns="0" lIns="0" bIns="0" rIns="0">
            <a:spAutoFit/>
          </a:bodyPr>
          <a:lstStyle/>
          <a:p>
            <a:pPr algn="just">
              <a:lnSpc>
                <a:spcPts val="5370"/>
              </a:lnSpc>
            </a:pPr>
            <a:r>
              <a:rPr lang="en-US" sz="3000">
                <a:solidFill>
                  <a:srgbClr val="000000"/>
                </a:solidFill>
                <a:latin typeface="Canva Sans"/>
                <a:ea typeface="Canva Sans"/>
                <a:cs typeface="Canva Sans"/>
                <a:sym typeface="Canva Sans"/>
              </a:rPr>
              <a:t>[9]Ms. K. Vyshnavi,Suhel Shaik, Mylavarapu Santosh Kumar,M.S.V Praveen, Swetha Potti - 2024 “</a:t>
            </a:r>
            <a:r>
              <a:rPr lang="en-US" sz="3000" b="true">
                <a:solidFill>
                  <a:srgbClr val="000000"/>
                </a:solidFill>
                <a:latin typeface="Canva Sans Bold"/>
                <a:ea typeface="Canva Sans Bold"/>
                <a:cs typeface="Canva Sans Bold"/>
                <a:sym typeface="Canva Sans Bold"/>
              </a:rPr>
              <a:t>Facial Recognition-Based Attendance System Using Opencv</a:t>
            </a:r>
            <a:r>
              <a:rPr lang="en-US" sz="3000">
                <a:solidFill>
                  <a:srgbClr val="000000"/>
                </a:solidFill>
                <a:latin typeface="Canva Sans"/>
                <a:ea typeface="Canva Sans"/>
                <a:cs typeface="Canva Sans"/>
                <a:sym typeface="Canva Sans"/>
              </a:rPr>
              <a:t>”, JCSE , vol 2, pp. 1-10</a:t>
            </a:r>
          </a:p>
          <a:p>
            <a:pPr algn="just">
              <a:lnSpc>
                <a:spcPts val="5370"/>
              </a:lnSpc>
            </a:pPr>
            <a:r>
              <a:rPr lang="en-US" sz="3000">
                <a:solidFill>
                  <a:srgbClr val="000000"/>
                </a:solidFill>
                <a:latin typeface="Canva Sans"/>
                <a:ea typeface="Canva Sans"/>
                <a:cs typeface="Canva Sans"/>
                <a:sym typeface="Canva Sans"/>
              </a:rPr>
              <a:t>[10] Dhanush Gowda H.L, K Vishal, Keertiraj B. R, Neha Kumari Dubey , Pooja M. R. – 2020 “</a:t>
            </a:r>
            <a:r>
              <a:rPr lang="en-US" sz="3000" b="true">
                <a:solidFill>
                  <a:srgbClr val="000000"/>
                </a:solidFill>
                <a:latin typeface="Canva Sans Bold"/>
                <a:ea typeface="Canva Sans Bold"/>
                <a:cs typeface="Canva Sans Bold"/>
                <a:sym typeface="Canva Sans Bold"/>
              </a:rPr>
              <a:t>Face Recognition based Attendance System</a:t>
            </a:r>
            <a:r>
              <a:rPr lang="en-US" sz="3000">
                <a:solidFill>
                  <a:srgbClr val="000000"/>
                </a:solidFill>
                <a:latin typeface="Canva Sans"/>
                <a:ea typeface="Canva Sans"/>
                <a:cs typeface="Canva Sans"/>
                <a:sym typeface="Canva Sans"/>
              </a:rPr>
              <a:t>”,IJERT, vol 9, pp. 761-767</a:t>
            </a:r>
          </a:p>
          <a:p>
            <a:pPr algn="just">
              <a:lnSpc>
                <a:spcPts val="5370"/>
              </a:lnSpc>
            </a:pPr>
            <a:r>
              <a:rPr lang="en-US" sz="3000">
                <a:solidFill>
                  <a:srgbClr val="000000"/>
                </a:solidFill>
                <a:latin typeface="Canva Sans"/>
                <a:ea typeface="Canva Sans"/>
                <a:cs typeface="Canva Sans"/>
                <a:sym typeface="Canva Sans"/>
              </a:rPr>
              <a:t>[11] Dr. T. Chandrasekhar Rao, N. Sathvik Sharma, M. Mahammad Shadik,  P. Usha Sree, P. Sri Harsha, K. Suryavardhan – 2024 “</a:t>
            </a:r>
            <a:r>
              <a:rPr lang="en-US" b="true" sz="3000">
                <a:solidFill>
                  <a:srgbClr val="000000"/>
                </a:solidFill>
                <a:latin typeface="Canva Sans Bold"/>
                <a:ea typeface="Canva Sans Bold"/>
                <a:cs typeface="Canva Sans Bold"/>
                <a:sym typeface="Canva Sans Bold"/>
              </a:rPr>
              <a:t>Automated Attendance System Using Facial Recognition</a:t>
            </a:r>
            <a:r>
              <a:rPr lang="en-US" sz="3000">
                <a:solidFill>
                  <a:srgbClr val="000000"/>
                </a:solidFill>
                <a:latin typeface="Canva Sans"/>
                <a:ea typeface="Canva Sans"/>
                <a:cs typeface="Canva Sans"/>
                <a:sym typeface="Canva Sans"/>
              </a:rPr>
              <a:t>”,IJSRST, vol 11, No.2, pp. 67-74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028700" y="1755540"/>
            <a:ext cx="9251514"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PROBLEM STATEMENT</a:t>
            </a:r>
          </a:p>
        </p:txBody>
      </p:sp>
      <p:sp>
        <p:nvSpPr>
          <p:cNvPr name="TextBox 8" id="8"/>
          <p:cNvSpPr txBox="true"/>
          <p:nvPr/>
        </p:nvSpPr>
        <p:spPr>
          <a:xfrm rot="0">
            <a:off x="1086902" y="3076255"/>
            <a:ext cx="16172398" cy="4498744"/>
          </a:xfrm>
          <a:prstGeom prst="rect">
            <a:avLst/>
          </a:prstGeom>
        </p:spPr>
        <p:txBody>
          <a:bodyPr anchor="t" rtlCol="false" tIns="0" lIns="0" bIns="0" rIns="0">
            <a:spAutoFit/>
          </a:bodyPr>
          <a:lstStyle/>
          <a:p>
            <a:pPr algn="just">
              <a:lnSpc>
                <a:spcPts val="5134"/>
              </a:lnSpc>
            </a:pPr>
            <a:r>
              <a:rPr lang="en-US" sz="3422">
                <a:solidFill>
                  <a:srgbClr val="000000"/>
                </a:solidFill>
                <a:latin typeface="Canva Sans"/>
                <a:ea typeface="Canva Sans"/>
                <a:cs typeface="Canva Sans"/>
                <a:sym typeface="Canva Sans"/>
              </a:rPr>
              <a:t>Current attendance systems, relying on manual methods like paper-based records and outdated technologies such as punch cards or RFID tags, are prone to significant inefficiencies. These methods are often error-prone and can be easily manipulated, leading to inaccuracies.ID cards or RFID tags can be lost, damaged, or misused by others. This results in unreliable attendance tracking and frequent data inaccuracies. An efficient, automated solution is needed to address these limitations.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35340" y="4333388"/>
            <a:ext cx="10910396"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844390"/>
          <a:ext cx="16129378" cy="5020966"/>
        </p:xfrm>
        <a:graphic>
          <a:graphicData uri="http://schemas.openxmlformats.org/drawingml/2006/table">
            <a:tbl>
              <a:tblPr/>
              <a:tblGrid>
                <a:gridCol w="5376459"/>
                <a:gridCol w="5376459"/>
                <a:gridCol w="5376459"/>
              </a:tblGrid>
              <a:tr h="1846229">
                <a:tc>
                  <a:txBody>
                    <a:bodyPr anchor="t" rtlCol="false"/>
                    <a:lstStyle/>
                    <a:p>
                      <a:pPr algn="ctr">
                        <a:lnSpc>
                          <a:spcPts val="4199"/>
                        </a:lnSpc>
                        <a:defRPr/>
                      </a:pPr>
                      <a:r>
                        <a:rPr lang="en-US" sz="2999" b="true">
                          <a:solidFill>
                            <a:srgbClr val="000000"/>
                          </a:solidFill>
                          <a:latin typeface="Canva Sans Bold"/>
                          <a:ea typeface="Canva Sans Bold"/>
                          <a:cs typeface="Canva Sans Bold"/>
                          <a:sym typeface="Canva Sans Bold"/>
                        </a:rPr>
                        <a:t>Attendance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Canva Sans Bold"/>
                          <a:ea typeface="Canva Sans Bold"/>
                          <a:cs typeface="Canva Sans Bold"/>
                          <a:sym typeface="Canva Sans Bold"/>
                        </a:rPr>
                        <a:t>Disadvantages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74737">
                <a:tc>
                  <a:txBody>
                    <a:bodyPr anchor="t" rtlCol="false"/>
                    <a:lstStyle/>
                    <a:p>
                      <a:pPr algn="ctr">
                        <a:lnSpc>
                          <a:spcPts val="3919"/>
                        </a:lnSpc>
                        <a:defRPr/>
                      </a:pPr>
                      <a:r>
                        <a:rPr lang="en-US" sz="2799">
                          <a:solidFill>
                            <a:srgbClr val="000000"/>
                          </a:solidFill>
                          <a:latin typeface="Canva Sans"/>
                          <a:ea typeface="Canva Sans"/>
                          <a:cs typeface="Canva Sans"/>
                          <a:sym typeface="Canva Sans"/>
                        </a:rPr>
                        <a:t>Manual Attendance Marking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Simplicity</a:t>
                      </a:r>
                      <a:r>
                        <a:rPr lang="en-US" sz="1999">
                          <a:solidFill>
                            <a:srgbClr val="000000"/>
                          </a:solidFill>
                          <a:latin typeface="Canva Sans"/>
                          <a:ea typeface="Canva Sans"/>
                          <a:cs typeface="Canva Sans"/>
                          <a:sym typeface="Canva Sans"/>
                        </a:rPr>
                        <a:t>: No need for special equipment, only pen and paper. </a:t>
                      </a:r>
                      <a:r>
                        <a:rPr lang="en-US" sz="1999" b="true">
                          <a:solidFill>
                            <a:srgbClr val="000000"/>
                          </a:solidFill>
                          <a:latin typeface="Canva Sans Bold"/>
                          <a:ea typeface="Canva Sans Bold"/>
                          <a:cs typeface="Canva Sans Bold"/>
                          <a:sym typeface="Canva Sans Bold"/>
                        </a:rPr>
                        <a:t>Customizable</a:t>
                      </a:r>
                      <a:r>
                        <a:rPr lang="en-US" sz="1999">
                          <a:solidFill>
                            <a:srgbClr val="000000"/>
                          </a:solidFill>
                          <a:latin typeface="Canva Sans"/>
                          <a:ea typeface="Canva Sans"/>
                          <a:cs typeface="Canva Sans"/>
                          <a:sym typeface="Canva Sans"/>
                        </a:rPr>
                        <a:t>: Easily adapted to various attendance policies.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Error-prone: </a:t>
                      </a:r>
                      <a:r>
                        <a:rPr lang="en-US" sz="1999">
                          <a:solidFill>
                            <a:srgbClr val="000000"/>
                          </a:solidFill>
                          <a:latin typeface="Canva Sans"/>
                          <a:ea typeface="Canva Sans"/>
                          <a:cs typeface="Canva Sans"/>
                          <a:sym typeface="Canva Sans"/>
                        </a:rPr>
                        <a:t>High risk of human error or tampering (proxy attendance). </a:t>
                      </a:r>
                      <a:r>
                        <a:rPr lang="en-US" sz="1999" b="true">
                          <a:solidFill>
                            <a:srgbClr val="000000"/>
                          </a:solidFill>
                          <a:latin typeface="Canva Sans Bold"/>
                          <a:ea typeface="Canva Sans Bold"/>
                          <a:cs typeface="Canva Sans Bold"/>
                          <a:sym typeface="Canva Sans Bold"/>
                        </a:rPr>
                        <a:t>Inefficient</a:t>
                      </a:r>
                      <a:r>
                        <a:rPr lang="en-US" sz="1999">
                          <a:solidFill>
                            <a:srgbClr val="000000"/>
                          </a:solidFill>
                          <a:latin typeface="Canva Sans"/>
                          <a:ea typeface="Canva Sans"/>
                          <a:cs typeface="Canva Sans"/>
                          <a:sym typeface="Canva Sans"/>
                        </a:rPr>
                        <a:t>: Difficult to track and analyze for large attendance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971550"/>
            <a:ext cx="7399020"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EXISTING SYSTEM</a:t>
            </a:r>
          </a:p>
        </p:txBody>
      </p:sp>
      <p:sp>
        <p:nvSpPr>
          <p:cNvPr name="Freeform 5" id="5"/>
          <p:cNvSpPr/>
          <p:nvPr/>
        </p:nvSpPr>
        <p:spPr>
          <a:xfrm flipH="false" flipV="false" rot="0">
            <a:off x="13388052" y="-838589"/>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276580"/>
          <a:ext cx="16110328" cy="7341089"/>
        </p:xfrm>
        <a:graphic>
          <a:graphicData uri="http://schemas.openxmlformats.org/drawingml/2006/table">
            <a:tbl>
              <a:tblPr/>
              <a:tblGrid>
                <a:gridCol w="5370109"/>
                <a:gridCol w="5370109"/>
                <a:gridCol w="5370109"/>
              </a:tblGrid>
              <a:tr h="1841778">
                <a:tc>
                  <a:txBody>
                    <a:bodyPr anchor="t" rtlCol="false"/>
                    <a:lstStyle/>
                    <a:p>
                      <a:pPr algn="ctr">
                        <a:lnSpc>
                          <a:spcPts val="4199"/>
                        </a:lnSpc>
                        <a:defRPr/>
                      </a:pPr>
                      <a:r>
                        <a:rPr lang="en-US" sz="2999" b="true">
                          <a:solidFill>
                            <a:srgbClr val="000000"/>
                          </a:solidFill>
                          <a:latin typeface="Canva Sans Bold"/>
                          <a:ea typeface="Canva Sans Bold"/>
                          <a:cs typeface="Canva Sans Bold"/>
                          <a:sym typeface="Canva Sans Bold"/>
                        </a:rPr>
                        <a:t>Attendance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Canva Sans Bold"/>
                          <a:ea typeface="Canva Sans Bold"/>
                          <a:cs typeface="Canva Sans Bold"/>
                          <a:sym typeface="Canva Sans Bold"/>
                        </a:rPr>
                        <a:t>Disadvantages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41778">
                <a:tc gridSpan="3">
                  <a:txBody>
                    <a:bodyPr anchor="t" rtlCol="false"/>
                    <a:lstStyle/>
                    <a:p>
                      <a:pPr algn="l">
                        <a:lnSpc>
                          <a:spcPts val="3919"/>
                        </a:lnSpc>
                        <a:defRPr/>
                      </a:pPr>
                      <a:r>
                        <a:rPr lang="en-US" sz="2799">
                          <a:solidFill>
                            <a:srgbClr val="000000"/>
                          </a:solidFill>
                          <a:latin typeface="Canva Sans"/>
                          <a:ea typeface="Canva Sans"/>
                          <a:cs typeface="Canva Sans"/>
                          <a:sym typeface="Canva Sans"/>
                        </a:rPr>
                        <a:t>Biometric Attendance Marking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919"/>
                        </a:lnSpc>
                        <a:defRPr/>
                      </a:pPr>
                      <a:r>
                        <a:rPr lang="en-US" sz="2799">
                          <a:solidFill>
                            <a:srgbClr val="000000"/>
                          </a:solidFill>
                          <a:latin typeface="Canva Sans"/>
                          <a:ea typeface="Canva Sans"/>
                          <a:cs typeface="Canva Sans"/>
                          <a:sym typeface="Canva Sans"/>
                        </a:rPr>
                        <a:t>Biometric Attendance Marking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919"/>
                        </a:lnSpc>
                        <a:defRPr/>
                      </a:pPr>
                      <a:r>
                        <a:rPr lang="en-US" sz="2799">
                          <a:solidFill>
                            <a:srgbClr val="000000"/>
                          </a:solidFill>
                          <a:latin typeface="Canva Sans"/>
                          <a:ea typeface="Canva Sans"/>
                          <a:cs typeface="Canva Sans"/>
                          <a:sym typeface="Canva Sans"/>
                        </a:rPr>
                        <a:t>Biometric Attendance Marking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657532">
                <a:tc>
                  <a:txBody>
                    <a:bodyPr anchor="t" rtlCol="false"/>
                    <a:lstStyle/>
                    <a:p>
                      <a:pPr algn="ctr">
                        <a:lnSpc>
                          <a:spcPts val="3919"/>
                        </a:lnSpc>
                        <a:defRPr/>
                      </a:pPr>
                      <a:r>
                        <a:rPr lang="en-US" sz="2799">
                          <a:solidFill>
                            <a:srgbClr val="000000"/>
                          </a:solidFill>
                          <a:latin typeface="Canva Sans"/>
                          <a:ea typeface="Canva Sans"/>
                          <a:cs typeface="Canva Sans"/>
                          <a:sym typeface="Canva Sans"/>
                        </a:rPr>
                        <a:t>Fingerprintbased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Highly</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Accurate</a:t>
                      </a:r>
                      <a:r>
                        <a:rPr lang="en-US" sz="1999">
                          <a:solidFill>
                            <a:srgbClr val="000000"/>
                          </a:solidFill>
                          <a:latin typeface="Canva Sans"/>
                          <a:ea typeface="Canva Sans"/>
                          <a:cs typeface="Canva Sans"/>
                          <a:sym typeface="Canva Sans"/>
                        </a:rPr>
                        <a:t>: Unique fingerprint ensures authenticity.</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Fast</a:t>
                      </a:r>
                      <a:r>
                        <a:rPr lang="en-US" sz="1999">
                          <a:solidFill>
                            <a:srgbClr val="000000"/>
                          </a:solidFill>
                          <a:latin typeface="Canva Sans"/>
                          <a:ea typeface="Canva Sans"/>
                          <a:cs typeface="Canva Sans"/>
                          <a:sym typeface="Canva Sans"/>
                        </a:rPr>
                        <a:t>: Quick scanning process.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Hygiene</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Issues</a:t>
                      </a:r>
                      <a:r>
                        <a:rPr lang="en-US" sz="1999">
                          <a:solidFill>
                            <a:srgbClr val="000000"/>
                          </a:solidFill>
                          <a:latin typeface="Canva Sans"/>
                          <a:ea typeface="Canva Sans"/>
                          <a:cs typeface="Canva Sans"/>
                          <a:sym typeface="Canva Sans"/>
                        </a:rPr>
                        <a:t>: Frequent contact with devices can lead to hygiene concerns. </a:t>
                      </a:r>
                      <a:r>
                        <a:rPr lang="en-US" sz="1999" b="true">
                          <a:solidFill>
                            <a:srgbClr val="000000"/>
                          </a:solidFill>
                          <a:latin typeface="Canva Sans Bold"/>
                          <a:ea typeface="Canva Sans Bold"/>
                          <a:cs typeface="Canva Sans Bold"/>
                          <a:sym typeface="Canva Sans Bold"/>
                        </a:rPr>
                        <a:t>False</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Negatives</a:t>
                      </a:r>
                      <a:r>
                        <a:rPr lang="en-US" sz="1999">
                          <a:solidFill>
                            <a:srgbClr val="000000"/>
                          </a:solidFill>
                          <a:latin typeface="Canva Sans"/>
                          <a:ea typeface="Canva Sans"/>
                          <a:cs typeface="Canva Sans"/>
                          <a:sym typeface="Canva Sans"/>
                        </a:rPr>
                        <a:t>: Dirty or wet fingers can cause false rejections. </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Expensive</a:t>
                      </a:r>
                      <a:r>
                        <a:rPr lang="en-US" sz="1999">
                          <a:solidFill>
                            <a:srgbClr val="000000"/>
                          </a:solidFill>
                          <a:latin typeface="Canva Sans"/>
                          <a:ea typeface="Canva Sans"/>
                          <a:cs typeface="Canva Sans"/>
                          <a:sym typeface="Canva Sans"/>
                        </a:rPr>
                        <a:t>: Requires specialized equipment for scanning and software integration.</a:t>
                      </a:r>
                    </a:p>
                    <a:p>
                      <a:pPr algn="l">
                        <a:lnSpc>
                          <a:spcPts val="2799"/>
                        </a:lnSpc>
                      </a:pP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Proxy</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Attendance</a:t>
                      </a:r>
                      <a:r>
                        <a:rPr lang="en-US" sz="1999">
                          <a:solidFill>
                            <a:srgbClr val="000000"/>
                          </a:solidFill>
                          <a:latin typeface="Canva Sans"/>
                          <a:ea typeface="Canva Sans"/>
                          <a:cs typeface="Canva Sans"/>
                          <a:sym typeface="Canva Sans"/>
                        </a:rPr>
                        <a:t>: Making fake fingerprint leads to false entries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971550"/>
            <a:ext cx="7399020"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EXISTING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276580"/>
          <a:ext cx="16129378" cy="7032869"/>
        </p:xfrm>
        <a:graphic>
          <a:graphicData uri="http://schemas.openxmlformats.org/drawingml/2006/table">
            <a:tbl>
              <a:tblPr/>
              <a:tblGrid>
                <a:gridCol w="5376459"/>
                <a:gridCol w="5376459"/>
                <a:gridCol w="5376459"/>
              </a:tblGrid>
              <a:tr h="1842199">
                <a:tc>
                  <a:txBody>
                    <a:bodyPr anchor="t" rtlCol="false"/>
                    <a:lstStyle/>
                    <a:p>
                      <a:pPr algn="ctr">
                        <a:lnSpc>
                          <a:spcPts val="4199"/>
                        </a:lnSpc>
                        <a:defRPr/>
                      </a:pPr>
                      <a:r>
                        <a:rPr lang="en-US" sz="2999" b="true">
                          <a:solidFill>
                            <a:srgbClr val="000000"/>
                          </a:solidFill>
                          <a:latin typeface="Canva Sans Bold"/>
                          <a:ea typeface="Canva Sans Bold"/>
                          <a:cs typeface="Canva Sans Bold"/>
                          <a:sym typeface="Canva Sans Bold"/>
                        </a:rPr>
                        <a:t>Attendance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Canva Sans Bold"/>
                          <a:ea typeface="Canva Sans Bold"/>
                          <a:cs typeface="Canva Sans Bold"/>
                          <a:sym typeface="Canva Sans Bold"/>
                        </a:rPr>
                        <a:t>Disadvantages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304024">
                <a:tc>
                  <a:txBody>
                    <a:bodyPr anchor="t" rtlCol="false"/>
                    <a:lstStyle/>
                    <a:p>
                      <a:pPr algn="ctr">
                        <a:lnSpc>
                          <a:spcPts val="3919"/>
                        </a:lnSpc>
                        <a:defRPr/>
                      </a:pPr>
                      <a:r>
                        <a:rPr lang="en-US" sz="2799">
                          <a:solidFill>
                            <a:srgbClr val="000000"/>
                          </a:solidFill>
                          <a:latin typeface="Canva Sans"/>
                          <a:ea typeface="Canva Sans"/>
                          <a:cs typeface="Canva Sans"/>
                          <a:sym typeface="Canva Sans"/>
                        </a:rPr>
                        <a:t>Facial Recognition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Contactless</a:t>
                      </a:r>
                      <a:r>
                        <a:rPr lang="en-US" sz="2000">
                          <a:solidFill>
                            <a:srgbClr val="000000"/>
                          </a:solidFill>
                          <a:latin typeface="Canva Sans"/>
                          <a:ea typeface="Canva Sans"/>
                          <a:cs typeface="Canva Sans"/>
                          <a:sym typeface="Canva Sans"/>
                        </a:rPr>
                        <a:t>: No physical contact required, making it hygienic. </a:t>
                      </a:r>
                      <a:r>
                        <a:rPr lang="en-US" sz="2000" b="true">
                          <a:solidFill>
                            <a:srgbClr val="000000"/>
                          </a:solidFill>
                          <a:latin typeface="Canva Sans Bold"/>
                          <a:ea typeface="Canva Sans Bold"/>
                          <a:cs typeface="Canva Sans Bold"/>
                          <a:sym typeface="Canva Sans Bold"/>
                        </a:rPr>
                        <a:t>Convenient</a:t>
                      </a:r>
                      <a:r>
                        <a:rPr lang="en-US" sz="2000">
                          <a:solidFill>
                            <a:srgbClr val="000000"/>
                          </a:solidFill>
                          <a:latin typeface="Canva Sans"/>
                          <a:ea typeface="Canva Sans"/>
                          <a:cs typeface="Canva Sans"/>
                          <a:sym typeface="Canva Sans"/>
                        </a:rPr>
                        <a:t>: Fast and automatic marking once the face is detected. High </a:t>
                      </a:r>
                      <a:r>
                        <a:rPr lang="en-US" sz="2000" b="true">
                          <a:solidFill>
                            <a:srgbClr val="000000"/>
                          </a:solidFill>
                          <a:latin typeface="Canva Sans Bold"/>
                          <a:ea typeface="Canva Sans Bold"/>
                          <a:cs typeface="Canva Sans Bold"/>
                          <a:sym typeface="Canva Sans Bold"/>
                        </a:rPr>
                        <a:t>Accuracy</a:t>
                      </a:r>
                      <a:r>
                        <a:rPr lang="en-US" sz="2000">
                          <a:solidFill>
                            <a:srgbClr val="000000"/>
                          </a:solidFill>
                          <a:latin typeface="Canva Sans"/>
                          <a:ea typeface="Canva Sans"/>
                          <a:cs typeface="Canva Sans"/>
                          <a:sym typeface="Canva Sans"/>
                        </a:rPr>
                        <a:t>: Advanced algorithms can detect faces even in different lighting conditions.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Environmental</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Limitations</a:t>
                      </a:r>
                      <a:r>
                        <a:rPr lang="en-US" sz="1999">
                          <a:solidFill>
                            <a:srgbClr val="000000"/>
                          </a:solidFill>
                          <a:latin typeface="Canva Sans"/>
                          <a:ea typeface="Canva Sans"/>
                          <a:cs typeface="Canva Sans"/>
                          <a:sym typeface="Canva Sans"/>
                        </a:rPr>
                        <a:t>: Poor lighting or extreme angles may affect recognition.</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Privacy</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Concerns</a:t>
                      </a:r>
                      <a:r>
                        <a:rPr lang="en-US" sz="1999">
                          <a:solidFill>
                            <a:srgbClr val="000000"/>
                          </a:solidFill>
                          <a:latin typeface="Canva Sans"/>
                          <a:ea typeface="Canva Sans"/>
                          <a:cs typeface="Canva Sans"/>
                          <a:sym typeface="Canva Sans"/>
                        </a:rPr>
                        <a:t>: Storing facial data raises privacy and security issues. False </a:t>
                      </a:r>
                      <a:r>
                        <a:rPr lang="en-US" sz="1999" b="true">
                          <a:solidFill>
                            <a:srgbClr val="000000"/>
                          </a:solidFill>
                          <a:latin typeface="Canva Sans Bold"/>
                          <a:ea typeface="Canva Sans Bold"/>
                          <a:cs typeface="Canva Sans Bold"/>
                          <a:sym typeface="Canva Sans Bold"/>
                        </a:rPr>
                        <a:t>Positives/Negatives</a:t>
                      </a:r>
                      <a:r>
                        <a:rPr lang="en-US" sz="1999">
                          <a:solidFill>
                            <a:srgbClr val="000000"/>
                          </a:solidFill>
                          <a:latin typeface="Canva Sans"/>
                          <a:ea typeface="Canva Sans"/>
                          <a:cs typeface="Canva Sans"/>
                          <a:sym typeface="Canva Sans"/>
                        </a:rPr>
                        <a:t>: Can have difficulty distinguishing between similar faces or detecting masks/hats.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86646">
                <a:tc>
                  <a:txBody>
                    <a:bodyPr anchor="t" rtlCol="false"/>
                    <a:lstStyle/>
                    <a:p>
                      <a:pPr algn="ctr">
                        <a:lnSpc>
                          <a:spcPts val="3919"/>
                        </a:lnSpc>
                        <a:defRPr/>
                      </a:pPr>
                      <a:r>
                        <a:rPr lang="en-US" sz="2799">
                          <a:solidFill>
                            <a:srgbClr val="000000"/>
                          </a:solidFill>
                          <a:latin typeface="Canva Sans"/>
                          <a:ea typeface="Canva Sans"/>
                          <a:cs typeface="Canva Sans"/>
                          <a:sym typeface="Canva Sans"/>
                        </a:rPr>
                        <a:t>Iris/Retina Scan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Arimo Bold"/>
                          <a:ea typeface="Arimo Bold"/>
                          <a:cs typeface="Arimo Bold"/>
                          <a:sym typeface="Arimo Bold"/>
                        </a:rPr>
                        <a:t>Highly</a:t>
                      </a:r>
                      <a:r>
                        <a:rPr lang="en-US" sz="1999">
                          <a:solidFill>
                            <a:srgbClr val="000000"/>
                          </a:solidFill>
                          <a:latin typeface="Arimo"/>
                          <a:ea typeface="Arimo"/>
                          <a:cs typeface="Arimo"/>
                          <a:sym typeface="Arimo"/>
                        </a:rPr>
                        <a:t> </a:t>
                      </a:r>
                      <a:r>
                        <a:rPr lang="en-US" sz="1999" b="true">
                          <a:solidFill>
                            <a:srgbClr val="000000"/>
                          </a:solidFill>
                          <a:latin typeface="Arimo Bold"/>
                          <a:ea typeface="Arimo Bold"/>
                          <a:cs typeface="Arimo Bold"/>
                          <a:sym typeface="Arimo Bold"/>
                        </a:rPr>
                        <a:t>Secure</a:t>
                      </a:r>
                      <a:r>
                        <a:rPr lang="en-US" sz="1999">
                          <a:solidFill>
                            <a:srgbClr val="000000"/>
                          </a:solidFill>
                          <a:latin typeface="Arimo"/>
                          <a:ea typeface="Arimo"/>
                          <a:cs typeface="Arimo"/>
                          <a:sym typeface="Arimo"/>
                        </a:rPr>
                        <a:t>: Iris or retina patterns are more unique than fingerprints.</a:t>
                      </a:r>
                      <a:endParaRPr lang="en-US" sz="1100"/>
                    </a:p>
                    <a:p>
                      <a:pPr algn="l">
                        <a:lnSpc>
                          <a:spcPts val="2799"/>
                        </a:lnSpc>
                      </a:pPr>
                      <a:r>
                        <a:rPr lang="en-US" sz="1999" b="true">
                          <a:solidFill>
                            <a:srgbClr val="000000"/>
                          </a:solidFill>
                          <a:latin typeface="Arimo Bold"/>
                          <a:ea typeface="Arimo Bold"/>
                          <a:cs typeface="Arimo Bold"/>
                          <a:sym typeface="Arimo Bold"/>
                        </a:rPr>
                        <a:t>Contactless</a:t>
                      </a:r>
                      <a:r>
                        <a:rPr lang="en-US" sz="1999">
                          <a:solidFill>
                            <a:srgbClr val="000000"/>
                          </a:solidFill>
                          <a:latin typeface="Arimo"/>
                          <a:ea typeface="Arimo"/>
                          <a:cs typeface="Arimo"/>
                          <a:sym typeface="Arimo"/>
                        </a:rPr>
                        <a:t>: Eliminates hygiene concerns.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Expensive:</a:t>
                      </a:r>
                      <a:r>
                        <a:rPr lang="en-US" sz="1999">
                          <a:solidFill>
                            <a:srgbClr val="000000"/>
                          </a:solidFill>
                          <a:latin typeface="Canva Sans"/>
                          <a:ea typeface="Canva Sans"/>
                          <a:cs typeface="Canva Sans"/>
                          <a:sym typeface="Canva Sans"/>
                        </a:rPr>
                        <a:t>Requires advanced, costly hardware. </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User Discomfort:</a:t>
                      </a:r>
                      <a:r>
                        <a:rPr lang="en-US" sz="1999">
                          <a:solidFill>
                            <a:srgbClr val="000000"/>
                          </a:solidFill>
                          <a:latin typeface="Canva Sans"/>
                          <a:ea typeface="Canva Sans"/>
                          <a:cs typeface="Canva Sans"/>
                          <a:sym typeface="Canva Sans"/>
                        </a:rPr>
                        <a:t> Some users may find it uncomfortable to scan their eyes.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971550"/>
            <a:ext cx="7399020"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EXISTING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276580"/>
          <a:ext cx="16129378" cy="6636239"/>
        </p:xfrm>
        <a:graphic>
          <a:graphicData uri="http://schemas.openxmlformats.org/drawingml/2006/table">
            <a:tbl>
              <a:tblPr/>
              <a:tblGrid>
                <a:gridCol w="5376459"/>
                <a:gridCol w="5376459"/>
                <a:gridCol w="5376459"/>
              </a:tblGrid>
              <a:tr h="1842799">
                <a:tc>
                  <a:txBody>
                    <a:bodyPr anchor="t" rtlCol="false"/>
                    <a:lstStyle/>
                    <a:p>
                      <a:pPr algn="ctr">
                        <a:lnSpc>
                          <a:spcPts val="4199"/>
                        </a:lnSpc>
                        <a:defRPr/>
                      </a:pPr>
                      <a:r>
                        <a:rPr lang="en-US" sz="2999" b="true">
                          <a:solidFill>
                            <a:srgbClr val="000000"/>
                          </a:solidFill>
                          <a:latin typeface="Canva Sans Bold"/>
                          <a:ea typeface="Canva Sans Bold"/>
                          <a:cs typeface="Canva Sans Bold"/>
                          <a:sym typeface="Canva Sans Bold"/>
                        </a:rPr>
                        <a:t>Attendance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Canva Sans Bold"/>
                          <a:ea typeface="Canva Sans Bold"/>
                          <a:cs typeface="Canva Sans Bold"/>
                          <a:sym typeface="Canva Sans Bold"/>
                        </a:rPr>
                        <a:t>Disadvantages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42799">
                <a:tc gridSpan="3">
                  <a:txBody>
                    <a:bodyPr anchor="t" rtlCol="false"/>
                    <a:lstStyle/>
                    <a:p>
                      <a:pPr algn="l">
                        <a:lnSpc>
                          <a:spcPts val="3919"/>
                        </a:lnSpc>
                        <a:defRPr/>
                      </a:pPr>
                      <a:r>
                        <a:rPr lang="en-US" sz="2799">
                          <a:solidFill>
                            <a:srgbClr val="000000"/>
                          </a:solidFill>
                          <a:latin typeface="Canva Sans"/>
                          <a:ea typeface="Canva Sans"/>
                          <a:cs typeface="Canva Sans"/>
                          <a:sym typeface="Canva Sans"/>
                        </a:rPr>
                        <a:t>      RFID-based Attendance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919"/>
                        </a:lnSpc>
                        <a:defRPr/>
                      </a:pPr>
                      <a:r>
                        <a:rPr lang="en-US" sz="2799">
                          <a:solidFill>
                            <a:srgbClr val="000000"/>
                          </a:solidFill>
                          <a:latin typeface="Canva Sans"/>
                          <a:ea typeface="Canva Sans"/>
                          <a:cs typeface="Canva Sans"/>
                          <a:sym typeface="Canva Sans"/>
                        </a:rPr>
                        <a:t>      RFID-based Attendance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919"/>
                        </a:lnSpc>
                        <a:defRPr/>
                      </a:pPr>
                      <a:r>
                        <a:rPr lang="en-US" sz="2799">
                          <a:solidFill>
                            <a:srgbClr val="000000"/>
                          </a:solidFill>
                          <a:latin typeface="Canva Sans"/>
                          <a:ea typeface="Canva Sans"/>
                          <a:cs typeface="Canva Sans"/>
                          <a:sym typeface="Canva Sans"/>
                        </a:rPr>
                        <a:t>      RFID-based Attendance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50640">
                <a:tc>
                  <a:txBody>
                    <a:bodyPr anchor="t" rtlCol="false"/>
                    <a:lstStyle/>
                    <a:p>
                      <a:pPr algn="ctr">
                        <a:lnSpc>
                          <a:spcPts val="3919"/>
                        </a:lnSpc>
                        <a:defRPr/>
                      </a:pPr>
                      <a:r>
                        <a:rPr lang="en-US" sz="2799">
                          <a:solidFill>
                            <a:srgbClr val="000000"/>
                          </a:solidFill>
                          <a:latin typeface="Canva Sans"/>
                          <a:ea typeface="Canva Sans"/>
                          <a:cs typeface="Canva Sans"/>
                          <a:sym typeface="Canva Sans"/>
                        </a:rPr>
                        <a:t>Card Swipe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Arimo Bold"/>
                          <a:ea typeface="Arimo Bold"/>
                          <a:cs typeface="Arimo Bold"/>
                          <a:sym typeface="Arimo Bold"/>
                        </a:rPr>
                        <a:t>Low Cost:</a:t>
                      </a:r>
                      <a:r>
                        <a:rPr lang="en-US" sz="1999">
                          <a:solidFill>
                            <a:srgbClr val="000000"/>
                          </a:solidFill>
                          <a:latin typeface="Arimo"/>
                          <a:ea typeface="Arimo"/>
                          <a:cs typeface="Arimo"/>
                          <a:sym typeface="Arimo"/>
                        </a:rPr>
                        <a:t> Simple technology that’s widely available. </a:t>
                      </a:r>
                      <a:endParaRPr lang="en-US" sz="1100"/>
                    </a:p>
                    <a:p>
                      <a:pPr algn="l">
                        <a:lnSpc>
                          <a:spcPts val="2799"/>
                        </a:lnSpc>
                      </a:pPr>
                      <a:r>
                        <a:rPr lang="en-US" sz="1999" b="true">
                          <a:solidFill>
                            <a:srgbClr val="000000"/>
                          </a:solidFill>
                          <a:latin typeface="Arimo Bold"/>
                          <a:ea typeface="Arimo Bold"/>
                          <a:cs typeface="Arimo Bold"/>
                          <a:sym typeface="Arimo Bold"/>
                        </a:rPr>
                        <a:t>Easy to Implement: </a:t>
                      </a:r>
                      <a:r>
                        <a:rPr lang="en-US" sz="1999">
                          <a:solidFill>
                            <a:srgbClr val="000000"/>
                          </a:solidFill>
                          <a:latin typeface="Arimo"/>
                          <a:ea typeface="Arimo"/>
                          <a:cs typeface="Arimo"/>
                          <a:sym typeface="Arimo"/>
                        </a:rPr>
                        <a:t>Simple setup process. </a:t>
                      </a:r>
                      <a:r>
                        <a:rPr lang="en-US" sz="1999" b="true">
                          <a:solidFill>
                            <a:srgbClr val="000000"/>
                          </a:solidFill>
                          <a:latin typeface="Arimo Bold"/>
                          <a:ea typeface="Arimo Bold"/>
                          <a:cs typeface="Arimo Bold"/>
                          <a:sym typeface="Arimo Bold"/>
                        </a:rPr>
                        <a:t>Reliable:</a:t>
                      </a:r>
                      <a:r>
                        <a:rPr lang="en-US" sz="1999">
                          <a:solidFill>
                            <a:srgbClr val="000000"/>
                          </a:solidFill>
                          <a:latin typeface="Arimo"/>
                          <a:ea typeface="Arimo"/>
                          <a:cs typeface="Arimo"/>
                          <a:sym typeface="Arimo"/>
                        </a:rPr>
                        <a:t> Can handle a large number of users with minimal error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Lost or Damaged Cards</a:t>
                      </a:r>
                      <a:r>
                        <a:rPr lang="en-US" sz="1999">
                          <a:solidFill>
                            <a:srgbClr val="000000"/>
                          </a:solidFill>
                          <a:latin typeface="Canva Sans"/>
                          <a:ea typeface="Canva Sans"/>
                          <a:cs typeface="Canva Sans"/>
                          <a:sym typeface="Canva Sans"/>
                        </a:rPr>
                        <a:t>: Users may lose their RFID cards, and they can be easily damaged. </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Proxy Attendance:</a:t>
                      </a:r>
                      <a:r>
                        <a:rPr lang="en-US" sz="1999">
                          <a:solidFill>
                            <a:srgbClr val="000000"/>
                          </a:solidFill>
                          <a:latin typeface="Canva Sans"/>
                          <a:ea typeface="Canva Sans"/>
                          <a:cs typeface="Canva Sans"/>
                          <a:sym typeface="Canva Sans"/>
                        </a:rPr>
                        <a:t> Cards can be shared, leading to buddy punching. </a:t>
                      </a:r>
                      <a:r>
                        <a:rPr lang="en-US" sz="1999" b="true">
                          <a:solidFill>
                            <a:srgbClr val="000000"/>
                          </a:solidFill>
                          <a:latin typeface="Canva Sans Bold"/>
                          <a:ea typeface="Canva Sans Bold"/>
                          <a:cs typeface="Canva Sans Bold"/>
                          <a:sym typeface="Canva Sans Bold"/>
                        </a:rPr>
                        <a:t>Maintenance:</a:t>
                      </a:r>
                      <a:r>
                        <a:rPr lang="en-US" sz="1999">
                          <a:solidFill>
                            <a:srgbClr val="000000"/>
                          </a:solidFill>
                          <a:latin typeface="Canva Sans"/>
                          <a:ea typeface="Canva Sans"/>
                          <a:cs typeface="Canva Sans"/>
                          <a:sym typeface="Canva Sans"/>
                        </a:rPr>
                        <a:t> Readers may require regular maintenance.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971550"/>
            <a:ext cx="7399020"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EXISTING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276580"/>
          <a:ext cx="16129378" cy="7385294"/>
        </p:xfrm>
        <a:graphic>
          <a:graphicData uri="http://schemas.openxmlformats.org/drawingml/2006/table">
            <a:tbl>
              <a:tblPr/>
              <a:tblGrid>
                <a:gridCol w="5376459"/>
                <a:gridCol w="5376459"/>
                <a:gridCol w="5376459"/>
              </a:tblGrid>
              <a:tr h="1841721">
                <a:tc>
                  <a:txBody>
                    <a:bodyPr anchor="t" rtlCol="false"/>
                    <a:lstStyle/>
                    <a:p>
                      <a:pPr algn="ctr">
                        <a:lnSpc>
                          <a:spcPts val="4199"/>
                        </a:lnSpc>
                        <a:defRPr/>
                      </a:pPr>
                      <a:r>
                        <a:rPr lang="en-US" sz="2999" b="true">
                          <a:solidFill>
                            <a:srgbClr val="000000"/>
                          </a:solidFill>
                          <a:latin typeface="Canva Sans Bold"/>
                          <a:ea typeface="Canva Sans Bold"/>
                          <a:cs typeface="Canva Sans Bold"/>
                          <a:sym typeface="Canva Sans Bold"/>
                        </a:rPr>
                        <a:t>Attendance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Canva Sans Bold"/>
                          <a:ea typeface="Canva Sans Bold"/>
                          <a:cs typeface="Canva Sans Bold"/>
                          <a:sym typeface="Canva Sans Bold"/>
                        </a:rPr>
                        <a:t>Disadvantages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94661">
                <a:tc>
                  <a:txBody>
                    <a:bodyPr anchor="t" rtlCol="false"/>
                    <a:lstStyle/>
                    <a:p>
                      <a:pPr algn="ctr">
                        <a:lnSpc>
                          <a:spcPts val="3919"/>
                        </a:lnSpc>
                        <a:defRPr/>
                      </a:pPr>
                      <a:r>
                        <a:rPr lang="en-US" sz="2799">
                          <a:solidFill>
                            <a:srgbClr val="000000"/>
                          </a:solidFill>
                          <a:latin typeface="Canva Sans"/>
                          <a:ea typeface="Canva Sans"/>
                          <a:cs typeface="Canva Sans"/>
                          <a:sym typeface="Canva Sans"/>
                        </a:rPr>
                        <a:t>QR Code-based Attendance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Easy to Implement</a:t>
                      </a:r>
                      <a:r>
                        <a:rPr lang="en-US" sz="2000">
                          <a:solidFill>
                            <a:srgbClr val="000000"/>
                          </a:solidFill>
                          <a:latin typeface="Canva Sans"/>
                          <a:ea typeface="Canva Sans"/>
                          <a:cs typeface="Canva Sans"/>
                          <a:sym typeface="Canva Sans"/>
                        </a:rPr>
                        <a:t>: Users only need a smartphone and a QR code scanner.</a:t>
                      </a:r>
                      <a:r>
                        <a:rPr lang="en-US" sz="2000" b="true">
                          <a:solidFill>
                            <a:srgbClr val="000000"/>
                          </a:solidFill>
                          <a:latin typeface="Canva Sans Bold"/>
                          <a:ea typeface="Canva Sans Bold"/>
                          <a:cs typeface="Canva Sans Bold"/>
                          <a:sym typeface="Canva Sans Bold"/>
                        </a:rPr>
                        <a:t> Contactless: </a:t>
                      </a:r>
                      <a:r>
                        <a:rPr lang="en-US" sz="2000">
                          <a:solidFill>
                            <a:srgbClr val="000000"/>
                          </a:solidFill>
                          <a:latin typeface="Canva Sans"/>
                          <a:ea typeface="Canva Sans"/>
                          <a:cs typeface="Canva Sans"/>
                          <a:sym typeface="Canva Sans"/>
                        </a:rPr>
                        <a:t>No physical contact, making it hygienic. </a:t>
                      </a:r>
                      <a:endParaRPr lang="en-US" sz="1100"/>
                    </a:p>
                    <a:p>
                      <a:pPr algn="l">
                        <a:lnSpc>
                          <a:spcPts val="2800"/>
                        </a:lnSpc>
                      </a:pPr>
                      <a:r>
                        <a:rPr lang="en-US" sz="2000" b="true">
                          <a:solidFill>
                            <a:srgbClr val="000000"/>
                          </a:solidFill>
                          <a:latin typeface="Canva Sans Bold"/>
                          <a:ea typeface="Canva Sans Bold"/>
                          <a:cs typeface="Canva Sans Bold"/>
                          <a:sym typeface="Canva Sans Bold"/>
                        </a:rPr>
                        <a:t>Low Cost: </a:t>
                      </a:r>
                      <a:r>
                        <a:rPr lang="en-US" sz="2000">
                          <a:solidFill>
                            <a:srgbClr val="000000"/>
                          </a:solidFill>
                          <a:latin typeface="Canva Sans"/>
                          <a:ea typeface="Canva Sans"/>
                          <a:cs typeface="Canva Sans"/>
                          <a:sym typeface="Canva Sans"/>
                        </a:rPr>
                        <a:t>No need for specialized hardware except a smartphone camera.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Dependence on Smartphones:</a:t>
                      </a:r>
                      <a:r>
                        <a:rPr lang="en-US" sz="1999">
                          <a:solidFill>
                            <a:srgbClr val="000000"/>
                          </a:solidFill>
                          <a:latin typeface="Canva Sans"/>
                          <a:ea typeface="Canva Sans"/>
                          <a:cs typeface="Canva Sans"/>
                          <a:sym typeface="Canva Sans"/>
                        </a:rPr>
                        <a:t> Users without smartphones are excluded. </a:t>
                      </a:r>
                      <a:r>
                        <a:rPr lang="en-US" sz="1999" b="true">
                          <a:solidFill>
                            <a:srgbClr val="000000"/>
                          </a:solidFill>
                          <a:latin typeface="Canva Sans Bold"/>
                          <a:ea typeface="Canva Sans Bold"/>
                          <a:cs typeface="Canva Sans Bold"/>
                          <a:sym typeface="Canva Sans Bold"/>
                        </a:rPr>
                        <a:t>Cheating</a:t>
                      </a:r>
                      <a:r>
                        <a:rPr lang="en-US" sz="1999">
                          <a:solidFill>
                            <a:srgbClr val="000000"/>
                          </a:solidFill>
                          <a:latin typeface="Canva Sans"/>
                          <a:ea typeface="Canva Sans"/>
                          <a:cs typeface="Canva Sans"/>
                          <a:sym typeface="Canva Sans"/>
                        </a:rPr>
                        <a:t>: QR codes can be shared or replicated.</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Slower for Large Groups:</a:t>
                      </a:r>
                      <a:r>
                        <a:rPr lang="en-US" sz="1999">
                          <a:solidFill>
                            <a:srgbClr val="000000"/>
                          </a:solidFill>
                          <a:latin typeface="Canva Sans"/>
                          <a:ea typeface="Canva Sans"/>
                          <a:cs typeface="Canva Sans"/>
                          <a:sym typeface="Canva Sans"/>
                        </a:rPr>
                        <a:t> Scanning QR codes for large groups can take time.</a:t>
                      </a:r>
                      <a:r>
                        <a:rPr lang="en-US" sz="1999" b="true">
                          <a:solidFill>
                            <a:srgbClr val="000000"/>
                          </a:solidFill>
                          <a:latin typeface="Canva Sans Bold"/>
                          <a:ea typeface="Canva Sans Bold"/>
                          <a:cs typeface="Canva Sans Bold"/>
                          <a:sym typeface="Canva Sans Bol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48913">
                <a:tc>
                  <a:txBody>
                    <a:bodyPr anchor="t" rtlCol="false"/>
                    <a:lstStyle/>
                    <a:p>
                      <a:pPr algn="ctr">
                        <a:lnSpc>
                          <a:spcPts val="3919"/>
                        </a:lnSpc>
                        <a:defRPr/>
                      </a:pPr>
                      <a:r>
                        <a:rPr lang="en-US" sz="2799">
                          <a:solidFill>
                            <a:srgbClr val="000000"/>
                          </a:solidFill>
                          <a:latin typeface="Canva Sans"/>
                          <a:ea typeface="Canva Sans"/>
                          <a:cs typeface="Canva Sans"/>
                          <a:sym typeface="Canva Sans"/>
                        </a:rPr>
                        <a:t>OTP-based Attendance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Secure: </a:t>
                      </a:r>
                      <a:r>
                        <a:rPr lang="en-US" sz="1999">
                          <a:solidFill>
                            <a:srgbClr val="000000"/>
                          </a:solidFill>
                          <a:latin typeface="Canva Sans"/>
                          <a:ea typeface="Canva Sans"/>
                          <a:cs typeface="Canva Sans"/>
                          <a:sym typeface="Canva Sans"/>
                        </a:rPr>
                        <a:t>Each login is authenticated with a one-time password.</a:t>
                      </a:r>
                      <a:r>
                        <a:rPr lang="en-US" sz="1999" b="true">
                          <a:solidFill>
                            <a:srgbClr val="000000"/>
                          </a:solidFill>
                          <a:latin typeface="Canva Sans Bold"/>
                          <a:ea typeface="Canva Sans Bold"/>
                          <a:cs typeface="Canva Sans Bold"/>
                          <a:sym typeface="Canva Sans Bold"/>
                        </a:rPr>
                        <a:t> </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No Specialized Equipment:</a:t>
                      </a:r>
                      <a:r>
                        <a:rPr lang="en-US" sz="1999">
                          <a:solidFill>
                            <a:srgbClr val="000000"/>
                          </a:solidFill>
                          <a:latin typeface="Canva Sans"/>
                          <a:ea typeface="Canva Sans"/>
                          <a:cs typeface="Canva Sans"/>
                          <a:sym typeface="Canva Sans"/>
                        </a:rPr>
                        <a:t> Users only need access to a phone or email.</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Canva Sans Bold"/>
                          <a:ea typeface="Canva Sans Bold"/>
                          <a:cs typeface="Canva Sans Bold"/>
                          <a:sym typeface="Canva Sans Bold"/>
                        </a:rPr>
                        <a:t>Manual Entry</a:t>
                      </a:r>
                      <a:r>
                        <a:rPr lang="en-US" sz="1999">
                          <a:solidFill>
                            <a:srgbClr val="000000"/>
                          </a:solidFill>
                          <a:latin typeface="Canva Sans"/>
                          <a:ea typeface="Canva Sans"/>
                          <a:cs typeface="Canva Sans"/>
                          <a:sym typeface="Canva Sans"/>
                        </a:rPr>
                        <a:t>: Requires users to enter an OTP, which can be slower than other methods.</a:t>
                      </a:r>
                      <a:r>
                        <a:rPr lang="en-US" sz="1999" b="true">
                          <a:solidFill>
                            <a:srgbClr val="000000"/>
                          </a:solidFill>
                          <a:latin typeface="Canva Sans Bold"/>
                          <a:ea typeface="Canva Sans Bold"/>
                          <a:cs typeface="Canva Sans Bold"/>
                          <a:sym typeface="Canva Sans Bold"/>
                        </a:rPr>
                        <a:t> </a:t>
                      </a:r>
                      <a:endParaRPr lang="en-US" sz="1100"/>
                    </a:p>
                    <a:p>
                      <a:pPr algn="l">
                        <a:lnSpc>
                          <a:spcPts val="2799"/>
                        </a:lnSpc>
                      </a:pPr>
                      <a:r>
                        <a:rPr lang="en-US" sz="1999" b="true">
                          <a:solidFill>
                            <a:srgbClr val="000000"/>
                          </a:solidFill>
                          <a:latin typeface="Canva Sans Bold"/>
                          <a:ea typeface="Canva Sans Bold"/>
                          <a:cs typeface="Canva Sans Bold"/>
                          <a:sym typeface="Canva Sans Bold"/>
                        </a:rPr>
                        <a:t>Dependence on Connectivity</a:t>
                      </a:r>
                      <a:r>
                        <a:rPr lang="en-US" sz="1999">
                          <a:solidFill>
                            <a:srgbClr val="000000"/>
                          </a:solidFill>
                          <a:latin typeface="Canva Sans"/>
                          <a:ea typeface="Canva Sans"/>
                          <a:cs typeface="Canva Sans"/>
                          <a:sym typeface="Canva Sans"/>
                        </a:rPr>
                        <a:t>: Requires network access to receive OTPs. </a:t>
                      </a:r>
                      <a:r>
                        <a:rPr lang="en-US" sz="1999" b="true">
                          <a:solidFill>
                            <a:srgbClr val="000000"/>
                          </a:solidFill>
                          <a:latin typeface="Canva Sans Bold"/>
                          <a:ea typeface="Canva Sans Bold"/>
                          <a:cs typeface="Canva Sans Bold"/>
                          <a:sym typeface="Canva Sans Bold"/>
                        </a:rPr>
                        <a:t>Potential</a:t>
                      </a:r>
                      <a:r>
                        <a:rPr lang="en-US" sz="1999">
                          <a:solidFill>
                            <a:srgbClr val="000000"/>
                          </a:solidFill>
                          <a:latin typeface="Canva Sans"/>
                          <a:ea typeface="Canva Sans"/>
                          <a:cs typeface="Canva Sans"/>
                          <a:sym typeface="Canva Sans"/>
                        </a:rPr>
                        <a:t> </a:t>
                      </a:r>
                      <a:r>
                        <a:rPr lang="en-US" sz="1999" b="true">
                          <a:solidFill>
                            <a:srgbClr val="000000"/>
                          </a:solidFill>
                          <a:latin typeface="Canva Sans Bold"/>
                          <a:ea typeface="Canva Sans Bold"/>
                          <a:cs typeface="Canva Sans Bold"/>
                          <a:sym typeface="Canva Sans Bold"/>
                        </a:rPr>
                        <a:t>Delays</a:t>
                      </a:r>
                      <a:r>
                        <a:rPr lang="en-US" sz="1999">
                          <a:solidFill>
                            <a:srgbClr val="000000"/>
                          </a:solidFill>
                          <a:latin typeface="Canva Sans"/>
                          <a:ea typeface="Canva Sans"/>
                          <a:cs typeface="Canva Sans"/>
                          <a:sym typeface="Canva Sans"/>
                        </a:rPr>
                        <a:t>: Delay in OTP delivery can slow down attendance marking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971550"/>
            <a:ext cx="7399020" cy="969645"/>
          </a:xfrm>
          <a:prstGeom prst="rect">
            <a:avLst/>
          </a:prstGeom>
        </p:spPr>
        <p:txBody>
          <a:bodyPr anchor="t" rtlCol="false" tIns="0" lIns="0" bIns="0" rIns="0">
            <a:spAutoFit/>
          </a:bodyPr>
          <a:lstStyle/>
          <a:p>
            <a:pPr algn="ctr">
              <a:lnSpc>
                <a:spcPts val="6540"/>
              </a:lnSpc>
              <a:spcBef>
                <a:spcPct val="0"/>
              </a:spcBef>
            </a:pPr>
            <a:r>
              <a:rPr lang="en-US" b="true" sz="6000" spc="96">
                <a:solidFill>
                  <a:srgbClr val="000000"/>
                </a:solidFill>
                <a:latin typeface="Times New Roman Bold"/>
                <a:ea typeface="Times New Roman Bold"/>
                <a:cs typeface="Times New Roman Bold"/>
                <a:sym typeface="Times New Roman Bold"/>
              </a:rPr>
              <a:t>EXISTING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6367661" y="2356485"/>
            <a:ext cx="2708476" cy="7710963"/>
          </a:xfrm>
          <a:custGeom>
            <a:avLst/>
            <a:gdLst/>
            <a:ahLst/>
            <a:cxnLst/>
            <a:rect r="r" b="b" t="t" l="l"/>
            <a:pathLst>
              <a:path h="7710963" w="2708476">
                <a:moveTo>
                  <a:pt x="0" y="0"/>
                </a:moveTo>
                <a:lnTo>
                  <a:pt x="2708475" y="0"/>
                </a:lnTo>
                <a:lnTo>
                  <a:pt x="2708475" y="7710963"/>
                </a:lnTo>
                <a:lnTo>
                  <a:pt x="0" y="7710963"/>
                </a:lnTo>
                <a:lnTo>
                  <a:pt x="0" y="0"/>
                </a:lnTo>
                <a:close/>
              </a:path>
            </a:pathLst>
          </a:custGeom>
          <a:blipFill>
            <a:blip r:embed="rId3"/>
            <a:stretch>
              <a:fillRect l="0" t="0" r="0" b="0"/>
            </a:stretch>
          </a:blipFill>
        </p:spPr>
      </p:sp>
      <p:sp>
        <p:nvSpPr>
          <p:cNvPr name="TextBox 4" id="4"/>
          <p:cNvSpPr txBox="true"/>
          <p:nvPr/>
        </p:nvSpPr>
        <p:spPr>
          <a:xfrm rot="0">
            <a:off x="1028700" y="790575"/>
            <a:ext cx="13386397" cy="1114425"/>
          </a:xfrm>
          <a:prstGeom prst="rect">
            <a:avLst/>
          </a:prstGeom>
        </p:spPr>
        <p:txBody>
          <a:bodyPr anchor="t" rtlCol="false" tIns="0" lIns="0" bIns="0" rIns="0">
            <a:spAutoFit/>
          </a:bodyPr>
          <a:lstStyle/>
          <a:p>
            <a:pPr algn="l">
              <a:lnSpc>
                <a:spcPts val="8400"/>
              </a:lnSpc>
            </a:pPr>
            <a:r>
              <a:rPr lang="en-US" b="true" sz="6000">
                <a:solidFill>
                  <a:srgbClr val="000000"/>
                </a:solidFill>
                <a:latin typeface="Times New Roman Bold"/>
                <a:ea typeface="Times New Roman Bold"/>
                <a:cs typeface="Times New Roman Bold"/>
                <a:sym typeface="Times New Roman Bold"/>
              </a:rPr>
              <a:t>PROPOSED SYSTEM FLOWCHART</a:t>
            </a:r>
          </a:p>
        </p:txBody>
      </p:sp>
      <p:sp>
        <p:nvSpPr>
          <p:cNvPr name="TextBox 5" id="5"/>
          <p:cNvSpPr txBox="true"/>
          <p:nvPr/>
        </p:nvSpPr>
        <p:spPr>
          <a:xfrm rot="0">
            <a:off x="1028700" y="1943100"/>
            <a:ext cx="4815483" cy="413385"/>
          </a:xfrm>
          <a:prstGeom prst="rect">
            <a:avLst/>
          </a:prstGeom>
        </p:spPr>
        <p:txBody>
          <a:bodyPr anchor="t" rtlCol="false" tIns="0" lIns="0" bIns="0" rIns="0">
            <a:spAutoFit/>
          </a:bodyPr>
          <a:lstStyle/>
          <a:p>
            <a:pPr algn="ctr">
              <a:lnSpc>
                <a:spcPts val="3270"/>
              </a:lnSpc>
              <a:spcBef>
                <a:spcPct val="0"/>
              </a:spcBef>
            </a:pPr>
            <a:r>
              <a:rPr lang="en-US" sz="3000" spc="48">
                <a:solidFill>
                  <a:srgbClr val="000000"/>
                </a:solidFill>
                <a:latin typeface="Canva Sans"/>
                <a:ea typeface="Canva Sans"/>
                <a:cs typeface="Canva Sans"/>
                <a:sym typeface="Canva Sans"/>
              </a:rPr>
              <a:t>OVERALL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DAGZVCP_ZEg</dc:identifier>
  <dcterms:modified xsi:type="dcterms:W3CDTF">2011-08-01T06:04:30Z</dcterms:modified>
  <cp:revision>1</cp:revision>
  <dc:title>FACE RECOGNITION ATTENDANCE SYSTEM</dc:title>
</cp:coreProperties>
</file>